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sldIdLst>
    <p:sldId id="256" r:id="rId2"/>
    <p:sldId id="257" r:id="rId3"/>
    <p:sldId id="258" r:id="rId4"/>
    <p:sldId id="271" r:id="rId5"/>
    <p:sldId id="309" r:id="rId6"/>
    <p:sldId id="321" r:id="rId7"/>
    <p:sldId id="322" r:id="rId8"/>
    <p:sldId id="323" r:id="rId9"/>
    <p:sldId id="324" r:id="rId10"/>
    <p:sldId id="325" r:id="rId11"/>
    <p:sldId id="326" r:id="rId12"/>
    <p:sldId id="327" r:id="rId13"/>
    <p:sldId id="328" r:id="rId14"/>
    <p:sldId id="329" r:id="rId15"/>
    <p:sldId id="330" r:id="rId16"/>
    <p:sldId id="297" r:id="rId17"/>
    <p:sldId id="334" r:id="rId18"/>
    <p:sldId id="335" r:id="rId19"/>
    <p:sldId id="339" r:id="rId20"/>
    <p:sldId id="337" r:id="rId2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921" autoAdjust="0"/>
  </p:normalViewPr>
  <p:slideViewPr>
    <p:cSldViewPr>
      <p:cViewPr varScale="1">
        <p:scale>
          <a:sx n="56" d="100"/>
          <a:sy n="56" d="100"/>
        </p:scale>
        <p:origin x="1806"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0" vertOverflow="ellipsis" vert="horz" wrap="square" anchor="ctr" anchorCtr="1"/>
          <a:lstStyle/>
          <a:p>
            <a:pPr defTabSz="914400">
              <a:defRPr lang="en-GB" sz="1400" b="1" i="0" u="none" strike="noStrike" kern="1200" baseline="0">
                <a:solidFill>
                  <a:schemeClr val="dk1">
                    <a:lumMod val="75000"/>
                    <a:lumOff val="25000"/>
                  </a:schemeClr>
                </a:solidFill>
                <a:latin typeface="Arial Unicode MS" panose="020B0604020202020204" pitchFamily="2" charset="-122"/>
                <a:ea typeface="Arial Unicode MS" panose="020B0604020202020204" pitchFamily="2" charset="-122"/>
                <a:cs typeface="Arial Unicode MS" panose="020B0604020202020204" pitchFamily="2" charset="-122"/>
                <a:sym typeface="Arial Unicode MS" panose="020B0604020202020204" pitchFamily="2" charset="-122"/>
              </a:defRPr>
            </a:pPr>
            <a:r>
              <a:rPr lang="en-US" sz="1400" b="1" dirty="0">
                <a:latin typeface="Arial Unicode MS" panose="020B0604020202020204" pitchFamily="2" charset="-122"/>
                <a:ea typeface="Arial Unicode MS" panose="020B0604020202020204" pitchFamily="2" charset="-122"/>
                <a:cs typeface="Arial Unicode MS" panose="020B0604020202020204" pitchFamily="2" charset="-122"/>
                <a:sym typeface="Arial Unicode MS" panose="020B0604020202020204" pitchFamily="2" charset="-122"/>
              </a:rPr>
              <a:t>% Share of Budget Components-2025</a:t>
            </a:r>
          </a:p>
        </c:rich>
      </c:tx>
      <c:overlay val="0"/>
      <c:spPr>
        <a:noFill/>
        <a:ln>
          <a:noFill/>
        </a:ln>
        <a:effectLst/>
      </c:spPr>
      <c:txPr>
        <a:bodyPr rot="0" spcFirstLastPara="0" vertOverflow="ellipsis" vert="horz" wrap="square" anchor="ctr" anchorCtr="1"/>
        <a:lstStyle/>
        <a:p>
          <a:pPr defTabSz="914400">
            <a:defRPr lang="en-GB" sz="1400" b="1" i="0" u="none" strike="noStrike" kern="1200" baseline="0">
              <a:solidFill>
                <a:schemeClr val="dk1">
                  <a:lumMod val="75000"/>
                  <a:lumOff val="25000"/>
                </a:schemeClr>
              </a:solidFill>
              <a:latin typeface="Arial Unicode MS" panose="020B0604020202020204" pitchFamily="2" charset="-122"/>
              <a:ea typeface="Arial Unicode MS" panose="020B0604020202020204" pitchFamily="2" charset="-122"/>
              <a:cs typeface="Arial Unicode MS" panose="020B0604020202020204" pitchFamily="2" charset="-122"/>
              <a:sym typeface="Arial Unicode MS" panose="020B0604020202020204" pitchFamily="2" charset="-122"/>
            </a:defRPr>
          </a:pPr>
          <a:endParaRPr lang="en-US"/>
        </a:p>
      </c:txPr>
    </c:title>
    <c:autoTitleDeleted val="0"/>
    <c:plotArea>
      <c:layout/>
      <c:pieChart>
        <c:varyColors val="1"/>
        <c:dLbls>
          <c:showLegendKey val="0"/>
          <c:showVal val="0"/>
          <c:showCatName val="1"/>
          <c:showSerName val="0"/>
          <c:showPercent val="0"/>
          <c:showBubbleSize val="0"/>
          <c:showLeaderLines val="0"/>
        </c:dLbls>
        <c:firstSliceAng val="0"/>
      </c:pieChart>
      <c:spPr>
        <a:noFill/>
        <a:ln>
          <a:noFill/>
        </a:ln>
        <a:effectLst/>
      </c:spPr>
    </c:plotArea>
    <c:plotVisOnly val="1"/>
    <c:dispBlanksAs val="gap"/>
    <c:showDLblsOverMax val="0"/>
    <c:extLst>
      <c:ext uri="{0b15fc19-7d7d-44ad-8c2d-2c3a37ce22c3}">
        <chartProps xmlns="https://web.wps.cn/et/2018/main" chartId="{4aacbcea-c6b0-4db1-adc9-585f49e0ad89}"/>
      </c:ext>
    </c:extLst>
  </c:chart>
  <c:spPr>
    <a:noFill/>
    <a:ln>
      <a:noFill/>
    </a:ln>
    <a:effectLst/>
  </c:spPr>
  <c:txPr>
    <a:bodyPr/>
    <a:lstStyle/>
    <a:p>
      <a:pPr>
        <a:defRPr lang="en-GB" sz="1000" b="0">
          <a:latin typeface="Arial Unicode MS" panose="020B0604020202020204" pitchFamily="2" charset="-122"/>
          <a:ea typeface="Arial Unicode MS" panose="020B0604020202020204" pitchFamily="2" charset="-122"/>
          <a:cs typeface="Arial Unicode MS" panose="020B0604020202020204" pitchFamily="2" charset="-122"/>
          <a:sym typeface="Arial Unicode MS" panose="020B0604020202020204" pitchFamily="2" charset="-122"/>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v>Amount of fund</c:v>
          </c:tx>
          <c:spPr>
            <a:solidFill>
              <a:schemeClr val="accent1"/>
            </a:solidFill>
            <a:ln>
              <a:noFill/>
            </a:ln>
            <a:effectLst/>
          </c:spPr>
          <c:invertIfNegative val="0"/>
          <c:cat>
            <c:strRef>
              <c:f>'Source of Fund'!$B$3:$B$11</c:f>
              <c:strCache>
                <c:ptCount val="9"/>
                <c:pt idx="0">
                  <c:v>CAE</c:v>
                </c:pt>
                <c:pt idx="1">
                  <c:v>DCA</c:v>
                </c:pt>
                <c:pt idx="2">
                  <c:v>UNOCHA/EHF</c:v>
                </c:pt>
                <c:pt idx="3">
                  <c:v>NCA</c:v>
                </c:pt>
                <c:pt idx="4">
                  <c:v>S4E</c:v>
                </c:pt>
                <c:pt idx="5">
                  <c:v>SCI</c:v>
                </c:pt>
                <c:pt idx="6">
                  <c:v>SDWW</c:v>
                </c:pt>
                <c:pt idx="7">
                  <c:v>WHH</c:v>
                </c:pt>
                <c:pt idx="8">
                  <c:v>Total</c:v>
                </c:pt>
              </c:strCache>
            </c:strRef>
          </c:cat>
          <c:val>
            <c:numRef>
              <c:f>'Source of Fund'!$C$3:$C$11</c:f>
              <c:numCache>
                <c:formatCode>_-* #,##0_-;\-* #,##0_-;_-* "-"??_-;_-@_-</c:formatCode>
                <c:ptCount val="9"/>
                <c:pt idx="0">
                  <c:v>30000765.492023099</c:v>
                </c:pt>
                <c:pt idx="1">
                  <c:v>11196691.34</c:v>
                </c:pt>
                <c:pt idx="2">
                  <c:v>116623660.089643</c:v>
                </c:pt>
                <c:pt idx="3">
                  <c:v>12017377.012</c:v>
                </c:pt>
                <c:pt idx="4">
                  <c:v>7152158.9000000004</c:v>
                </c:pt>
                <c:pt idx="5">
                  <c:v>92717438.988957107</c:v>
                </c:pt>
                <c:pt idx="6">
                  <c:v>32809000.024312198</c:v>
                </c:pt>
                <c:pt idx="7">
                  <c:v>70947265.334376097</c:v>
                </c:pt>
                <c:pt idx="8">
                  <c:v>373464357.18131101</c:v>
                </c:pt>
              </c:numCache>
            </c:numRef>
          </c:val>
          <c:extLst>
            <c:ext xmlns:c16="http://schemas.microsoft.com/office/drawing/2014/chart" uri="{C3380CC4-5D6E-409C-BE32-E72D297353CC}">
              <c16:uniqueId val="{00000000-C3DA-496B-9752-EDE86E38F4E8}"/>
            </c:ext>
          </c:extLst>
        </c:ser>
        <c:dLbls>
          <c:showLegendKey val="0"/>
          <c:showVal val="0"/>
          <c:showCatName val="0"/>
          <c:showSerName val="0"/>
          <c:showPercent val="0"/>
          <c:showBubbleSize val="0"/>
        </c:dLbls>
        <c:gapWidth val="246"/>
        <c:overlap val="-28"/>
        <c:axId val="344388428"/>
        <c:axId val="997822035"/>
      </c:barChart>
      <c:catAx>
        <c:axId val="344388428"/>
        <c:scaling>
          <c:orientation val="minMax"/>
        </c:scaling>
        <c:delete val="0"/>
        <c:axPos val="b"/>
        <c:title>
          <c:tx>
            <c:rich>
              <a:bodyPr rot="0" spcFirstLastPara="0" vertOverflow="ellipsis" vert="horz" wrap="square" anchor="ctr" anchorCtr="1"/>
              <a:lstStyle/>
              <a:p>
                <a:pPr defTabSz="914400">
                  <a:defRPr lang="en-US" sz="1200" b="1" i="0" u="none" strike="noStrike" kern="1200" baseline="0">
                    <a:solidFill>
                      <a:schemeClr val="tx1">
                        <a:lumMod val="65000"/>
                        <a:lumOff val="35000"/>
                      </a:schemeClr>
                    </a:solidFill>
                    <a:latin typeface="Arial Unicode MS" panose="020B0604020202020204" pitchFamily="2" charset="-122"/>
                    <a:ea typeface="Arial Unicode MS" panose="020B0604020202020204" pitchFamily="2" charset="-122"/>
                    <a:cs typeface="Arial Unicode MS" panose="020B0604020202020204" pitchFamily="2" charset="-122"/>
                    <a:sym typeface="Arial Unicode MS" panose="020B0604020202020204" pitchFamily="2" charset="-122"/>
                  </a:defRPr>
                </a:pPr>
                <a:r>
                  <a:rPr lang="en-GB" altLang="en-US" sz="1200" b="1">
                    <a:latin typeface="Arial Unicode MS" panose="020B0604020202020204" pitchFamily="2" charset="-122"/>
                    <a:ea typeface="Arial Unicode MS" panose="020B0604020202020204" pitchFamily="2" charset="-122"/>
                    <a:cs typeface="Arial Unicode MS" panose="020B0604020202020204" pitchFamily="2" charset="-122"/>
                    <a:sym typeface="Arial Unicode MS" panose="020B0604020202020204" pitchFamily="2" charset="-122"/>
                  </a:rPr>
                  <a:t>Fund Source</a:t>
                </a:r>
              </a:p>
            </c:rich>
          </c:tx>
          <c:overlay val="0"/>
          <c:spPr>
            <a:noFill/>
            <a:ln>
              <a:noFill/>
            </a:ln>
            <a:effectLst/>
          </c:spPr>
          <c:txPr>
            <a:bodyPr rot="0" spcFirstLastPara="0" vertOverflow="ellipsis" vert="horz" wrap="square" anchor="ctr" anchorCtr="1"/>
            <a:lstStyle/>
            <a:p>
              <a:pPr defTabSz="914400">
                <a:defRPr lang="en-US" sz="1200" b="1" i="0" u="none" strike="noStrike" kern="1200" baseline="0">
                  <a:solidFill>
                    <a:schemeClr val="tx1">
                      <a:lumMod val="65000"/>
                      <a:lumOff val="35000"/>
                    </a:schemeClr>
                  </a:solidFill>
                  <a:latin typeface="Arial Unicode MS" panose="020B0604020202020204" pitchFamily="2" charset="-122"/>
                  <a:ea typeface="Arial Unicode MS" panose="020B0604020202020204" pitchFamily="2" charset="-122"/>
                  <a:cs typeface="Arial Unicode MS" panose="020B0604020202020204" pitchFamily="2" charset="-122"/>
                  <a:sym typeface="Arial Unicode MS" panose="020B0604020202020204" pitchFamily="2" charset="-122"/>
                </a:defRPr>
              </a:pPr>
              <a:endParaRPr lang="en-GB" altLang="en-US"/>
            </a:p>
          </c:txPr>
        </c:title>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1000" b="1" i="0" u="none" strike="noStrike" kern="1200" baseline="0">
                <a:solidFill>
                  <a:schemeClr val="tx1">
                    <a:lumMod val="65000"/>
                    <a:lumOff val="35000"/>
                  </a:schemeClr>
                </a:solidFill>
                <a:latin typeface="+mn-lt"/>
                <a:ea typeface="+mn-ea"/>
                <a:cs typeface="+mn-cs"/>
              </a:defRPr>
            </a:pPr>
            <a:endParaRPr lang="en-US"/>
          </a:p>
        </c:txPr>
        <c:crossAx val="997822035"/>
        <c:crosses val="autoZero"/>
        <c:auto val="1"/>
        <c:lblAlgn val="ctr"/>
        <c:lblOffset val="100"/>
        <c:noMultiLvlLbl val="0"/>
      </c:catAx>
      <c:valAx>
        <c:axId val="997822035"/>
        <c:scaling>
          <c:orientation val="minMax"/>
        </c:scaling>
        <c:delete val="0"/>
        <c:axPos val="l"/>
        <c:majorGridlines>
          <c:spPr>
            <a:ln w="9525" cap="flat" cmpd="sng" algn="ctr">
              <a:solidFill>
                <a:schemeClr val="lt1">
                  <a:lumMod val="90200"/>
                </a:schemeClr>
              </a:solidFill>
              <a:round/>
            </a:ln>
            <a:effectLst/>
          </c:spPr>
        </c:majorGridlines>
        <c:title>
          <c:tx>
            <c:rich>
              <a:bodyPr rot="-5400000" spcFirstLastPara="0" vertOverflow="ellipsis" vert="horz" wrap="square" anchor="ctr" anchorCtr="1"/>
              <a:lstStyle/>
              <a:p>
                <a:pPr defTabSz="914400">
                  <a:defRPr lang="en-US" sz="1200" b="1" i="0" u="none" strike="noStrike" kern="1200" baseline="0">
                    <a:solidFill>
                      <a:schemeClr val="tx1">
                        <a:lumMod val="65000"/>
                        <a:lumOff val="35000"/>
                      </a:schemeClr>
                    </a:solidFill>
                    <a:latin typeface="+mn-lt"/>
                    <a:ea typeface="+mn-ea"/>
                    <a:cs typeface="+mn-cs"/>
                  </a:defRPr>
                </a:pPr>
                <a:r>
                  <a:rPr lang="en-GB" altLang="en-US" sz="1200" b="1"/>
                  <a:t>Fund </a:t>
                </a:r>
              </a:p>
            </c:rich>
          </c:tx>
          <c:overlay val="0"/>
          <c:spPr>
            <a:noFill/>
            <a:ln>
              <a:noFill/>
            </a:ln>
            <a:effectLst/>
          </c:spPr>
          <c:txPr>
            <a:bodyPr rot="-5400000" spcFirstLastPara="0" vertOverflow="ellipsis" vert="horz" wrap="square" anchor="ctr" anchorCtr="1"/>
            <a:lstStyle/>
            <a:p>
              <a:pPr defTabSz="914400">
                <a:defRPr lang="en-US" sz="1200" b="1" i="0" u="none" strike="noStrike" kern="1200" baseline="0">
                  <a:solidFill>
                    <a:schemeClr val="tx1">
                      <a:lumMod val="65000"/>
                      <a:lumOff val="35000"/>
                    </a:schemeClr>
                  </a:solidFill>
                  <a:latin typeface="+mn-lt"/>
                  <a:ea typeface="+mn-ea"/>
                  <a:cs typeface="+mn-cs"/>
                </a:defRPr>
              </a:pPr>
              <a:endParaRPr lang="en-GB" altLang="en-US"/>
            </a:p>
          </c:txPr>
        </c:title>
        <c:numFmt formatCode="_-* #,##0_-;\-* #,##0_-;_-* &quot;-&quot;??_-;_-@_-" sourceLinked="1"/>
        <c:majorTickMark val="none"/>
        <c:minorTickMark val="none"/>
        <c:tickLblPos val="nextTo"/>
        <c:spPr>
          <a:noFill/>
          <a:ln>
            <a:noFill/>
          </a:ln>
          <a:effectLst/>
        </c:spPr>
        <c:txPr>
          <a:bodyPr rot="-60000000" spcFirstLastPara="0" vertOverflow="ellipsis" vert="horz" wrap="square" anchor="ctr" anchorCtr="1"/>
          <a:lstStyle/>
          <a:p>
            <a:pPr>
              <a:defRPr lang="en-US" sz="1000" b="0" i="0" u="none" strike="noStrike" kern="1200" baseline="0">
                <a:solidFill>
                  <a:schemeClr val="tx1">
                    <a:lumMod val="65000"/>
                    <a:lumOff val="35000"/>
                  </a:schemeClr>
                </a:solidFill>
                <a:latin typeface="+mn-lt"/>
                <a:ea typeface="+mn-ea"/>
                <a:cs typeface="+mn-cs"/>
              </a:defRPr>
            </a:pPr>
            <a:endParaRPr lang="en-US"/>
          </a:p>
        </c:txPr>
        <c:crossAx val="344388428"/>
        <c:crosses val="autoZero"/>
        <c:crossBetween val="between"/>
      </c:valAx>
      <c:spPr>
        <a:noFill/>
        <a:ln>
          <a:noFill/>
        </a:ln>
        <a:effectLst/>
      </c:spPr>
    </c:plotArea>
    <c:legend>
      <c:legendPos val="b"/>
      <c:legendEntry>
        <c:idx val="0"/>
        <c:txPr>
          <a:bodyPr rot="0" spcFirstLastPara="0" vertOverflow="ellipsis" vert="horz" wrap="square" anchor="ctr" anchorCtr="1"/>
          <a:lstStyle/>
          <a:p>
            <a:pPr>
              <a:defRPr lang="en-US" sz="1400" b="1" i="0" u="none" strike="noStrike" kern="1200" baseline="0">
                <a:solidFill>
                  <a:schemeClr val="tx1">
                    <a:lumMod val="65000"/>
                    <a:lumOff val="35000"/>
                  </a:schemeClr>
                </a:solidFill>
                <a:latin typeface="+mn-lt"/>
                <a:ea typeface="+mn-ea"/>
                <a:cs typeface="+mn-cs"/>
              </a:defRPr>
            </a:pPr>
            <a:endParaRPr lang="en-US"/>
          </a:p>
        </c:txPr>
      </c:legendEntry>
      <c:overlay val="0"/>
      <c:spPr>
        <a:noFill/>
        <a:ln>
          <a:noFill/>
        </a:ln>
        <a:effectLst/>
      </c:spPr>
      <c:txPr>
        <a:bodyPr rot="0" spcFirstLastPara="0" vertOverflow="ellipsis" vert="horz" wrap="square" anchor="ctr" anchorCtr="1"/>
        <a:lstStyle/>
        <a:p>
          <a:pPr>
            <a:defRPr lang="en-US"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lang="en-US" sz="10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090">
  <cs:axisTitle>
    <cs:lnRef idx="0"/>
    <cs:fillRef idx="0"/>
    <cs:effectRef idx="0"/>
    <cs:fontRef idx="minor">
      <a:schemeClr val="dk1">
        <a:lumMod val="65000"/>
        <a:lumOff val="35000"/>
      </a:schemeClr>
    </cs:fontRef>
    <cs:defRPr sz="1000"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lt1">
          <a:lumMod val="96000"/>
        </a:schemeClr>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hueOff val="-1670000"/>
            </a:schemeClr>
          </a:gs>
          <a:gs pos="100000">
            <a:schemeClr val="phClr"/>
          </a:gs>
        </a:gsLst>
        <a:lin ang="5400000" scaled="0"/>
      </a:gradFill>
      <a:ln>
        <a:gradFill>
          <a:gsLst>
            <a:gs pos="0">
              <a:schemeClr val="phClr">
                <a:lumMod val="75000"/>
                <a:hueOff val="-1670000"/>
              </a:schemeClr>
            </a:gs>
            <a:gs pos="100000">
              <a:schemeClr val="phClr">
                <a:lumMod val="75000"/>
              </a:schemeClr>
            </a:gs>
          </a:gsLst>
          <a:lin ang="5400000" scaled="1"/>
        </a:gradFill>
      </a:ln>
      <a:effectLst/>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a:solidFill>
          <a:schemeClr val="dk1">
            <a:lumMod val="35000"/>
            <a:lumOff val="65000"/>
          </a:schemeClr>
        </a:solidFill>
      </a:ln>
    </cs:spPr>
  </cs:dropLine>
  <cs:errorBar>
    <cs:lnRef idx="0"/>
    <cs:fillRef idx="0"/>
    <cs:effectRef idx="0"/>
    <cs:fontRef idx="minor">
      <a:schemeClr val="tx1"/>
    </cs:fontRef>
    <cs:spPr>
      <a:ln w="9525" cap="flat" cmpd="sng" algn="ctr">
        <a:solidFill>
          <a:schemeClr val="dk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a:solidFill>
          <a:schemeClr val="dk1">
            <a:lumMod val="75000"/>
            <a:lumOff val="25000"/>
          </a:schemeClr>
        </a:solidFill>
      </a:ln>
    </cs:spPr>
  </cs:hiLoLine>
  <cs:leaderLine>
    <cs:lnRef idx="0"/>
    <cs:fillRef idx="0"/>
    <cs:effectRef idx="0"/>
    <cs:fontRef idx="minor">
      <a:schemeClr val="tx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tx1"/>
    </cs:fontRef>
    <cs:spPr>
      <a:ln w="9525">
        <a:solidFill>
          <a:schemeClr val="dk1">
            <a:lumMod val="35000"/>
            <a:lumOff val="65000"/>
          </a:schemeClr>
        </a:solidFill>
      </a:ln>
    </cs:spPr>
  </cs:seriesLine>
  <cs:title>
    <cs:lnRef idx="0"/>
    <cs:fillRef idx="0"/>
    <cs:effectRef idx="0"/>
    <cs:fontRef idx="minor">
      <a:schemeClr val="dk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100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037840" cy="464820"/>
          </a:xfrm>
          <a:prstGeom prst="rect">
            <a:avLst/>
          </a:prstGeom>
        </p:spPr>
        <p:txBody>
          <a:bodyPr vert="horz" lIns="94033" tIns="47017" rIns="94033" bIns="47017" rtlCol="0"/>
          <a:lstStyle>
            <a:lvl1pPr algn="l">
              <a:defRPr sz="1200"/>
            </a:lvl1pPr>
          </a:lstStyle>
          <a:p>
            <a:endParaRPr lang="en-US"/>
          </a:p>
        </p:txBody>
      </p:sp>
      <p:sp>
        <p:nvSpPr>
          <p:cNvPr id="3" name="Date Placeholder 2"/>
          <p:cNvSpPr>
            <a:spLocks noGrp="1"/>
          </p:cNvSpPr>
          <p:nvPr>
            <p:ph type="dt" idx="1"/>
          </p:nvPr>
        </p:nvSpPr>
        <p:spPr>
          <a:xfrm>
            <a:off x="3970939" y="2"/>
            <a:ext cx="3037840" cy="464820"/>
          </a:xfrm>
          <a:prstGeom prst="rect">
            <a:avLst/>
          </a:prstGeom>
        </p:spPr>
        <p:txBody>
          <a:bodyPr vert="horz" lIns="94033" tIns="47017" rIns="94033" bIns="47017" rtlCol="0"/>
          <a:lstStyle>
            <a:lvl1pPr algn="r">
              <a:defRPr sz="1200"/>
            </a:lvl1pPr>
          </a:lstStyle>
          <a:p>
            <a:fld id="{56AAF5CE-824C-4321-AE6E-E43730AC92F5}" type="datetimeFigureOut">
              <a:rPr lang="en-US" smtClean="0"/>
              <a:pPr/>
              <a:t>4/28/2026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4033" tIns="47017" rIns="94033" bIns="47017"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4033" tIns="47017" rIns="94033" bIns="4701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70"/>
            <a:ext cx="3037840" cy="464820"/>
          </a:xfrm>
          <a:prstGeom prst="rect">
            <a:avLst/>
          </a:prstGeom>
        </p:spPr>
        <p:txBody>
          <a:bodyPr vert="horz" lIns="94033" tIns="47017" rIns="94033" bIns="47017"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70"/>
            <a:ext cx="3037840" cy="464820"/>
          </a:xfrm>
          <a:prstGeom prst="rect">
            <a:avLst/>
          </a:prstGeom>
        </p:spPr>
        <p:txBody>
          <a:bodyPr vert="horz" lIns="94033" tIns="47017" rIns="94033" bIns="47017" rtlCol="0" anchor="b"/>
          <a:lstStyle>
            <a:lvl1pPr algn="r">
              <a:defRPr sz="1200"/>
            </a:lvl1pPr>
          </a:lstStyle>
          <a:p>
            <a:fld id="{9BD8C5D4-827B-4E13-B568-A85939131678}" type="slidenum">
              <a:rPr lang="en-US" smtClean="0"/>
              <a:pPr/>
              <a:t>‹#›</a:t>
            </a:fld>
            <a:endParaRPr lang="en-US"/>
          </a:p>
        </p:txBody>
      </p:sp>
    </p:spTree>
    <p:extLst>
      <p:ext uri="{BB962C8B-B14F-4D97-AF65-F5344CB8AC3E}">
        <p14:creationId xmlns:p14="http://schemas.microsoft.com/office/powerpoint/2010/main" val="2835607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D8C5D4-827B-4E13-B568-A85939131678}" type="slidenum">
              <a:rPr lang="en-US" smtClean="0"/>
              <a:pPr/>
              <a:t>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D8C5D4-827B-4E13-B568-A85939131678}" type="slidenum">
              <a:rPr lang="en-US" smtClean="0"/>
              <a:pPr/>
              <a:t>19</a:t>
            </a:fld>
            <a:endParaRPr lang="en-US"/>
          </a:p>
        </p:txBody>
      </p:sp>
    </p:spTree>
    <p:extLst>
      <p:ext uri="{BB962C8B-B14F-4D97-AF65-F5344CB8AC3E}">
        <p14:creationId xmlns:p14="http://schemas.microsoft.com/office/powerpoint/2010/main" val="37328053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a:t>Click to edit Master title style</a:t>
            </a:r>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a:t>Click to edit Master subtitle style</a:t>
            </a:r>
          </a:p>
        </p:txBody>
      </p:sp>
      <p:sp>
        <p:nvSpPr>
          <p:cNvPr id="4" name="Date Placeholder 3"/>
          <p:cNvSpPr>
            <a:spLocks noGrp="1"/>
          </p:cNvSpPr>
          <p:nvPr>
            <p:ph type="dt" sz="half" idx="10"/>
          </p:nvPr>
        </p:nvSpPr>
        <p:spPr/>
        <p:txBody>
          <a:bodyPr/>
          <a:lstStyle/>
          <a:p>
            <a:fld id="{F5F95714-7B9C-46C4-858D-14C50D6A6202}" type="datetimeFigureOut">
              <a:rPr lang="en-US" smtClean="0"/>
              <a:pPr/>
              <a:t>4/28/2026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DE8985-9D0A-433C-84DB-0330DD57FD14}" type="slidenum">
              <a:rPr lang="en-US" smtClean="0"/>
              <a:pPr/>
              <a:t>‹#›</a:t>
            </a:fld>
            <a:endParaRPr lang="en-US" dirty="0"/>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5F95714-7B9C-46C4-858D-14C50D6A6202}" type="datetimeFigureOut">
              <a:rPr lang="en-US" smtClean="0"/>
              <a:pPr/>
              <a:t>4/28/2026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DE8985-9D0A-433C-84DB-0330DD57FD14}"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Vertical Title 1"/>
          <p:cNvSpPr>
            <a:spLocks noGrp="1"/>
          </p:cNvSpPr>
          <p:nvPr>
            <p:ph type="title" orient="vert"/>
          </p:nvPr>
        </p:nvSpPr>
        <p:spPr>
          <a:xfrm>
            <a:off x="6781800" y="274640"/>
            <a:ext cx="19050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304800"/>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5F95714-7B9C-46C4-858D-14C50D6A6202}" type="datetimeFigureOut">
              <a:rPr lang="en-US" smtClean="0"/>
              <a:pPr/>
              <a:t>4/28/2026</a:t>
            </a:fld>
            <a:endParaRPr lang="en-US" dirty="0"/>
          </a:p>
        </p:txBody>
      </p:sp>
      <p:sp>
        <p:nvSpPr>
          <p:cNvPr id="5" name="Footer Placeholder 4"/>
          <p:cNvSpPr>
            <a:spLocks noGrp="1"/>
          </p:cNvSpPr>
          <p:nvPr>
            <p:ph type="ftr" sz="quarter" idx="11"/>
          </p:nvPr>
        </p:nvSpPr>
        <p:spPr>
          <a:xfrm>
            <a:off x="2640597" y="6377459"/>
            <a:ext cx="3836404" cy="365125"/>
          </a:xfrm>
        </p:spPr>
        <p:txBody>
          <a:bodyPr/>
          <a:lstStyle/>
          <a:p>
            <a:endParaRPr lang="en-US" dirty="0"/>
          </a:p>
        </p:txBody>
      </p:sp>
      <p:sp>
        <p:nvSpPr>
          <p:cNvPr id="6" name="Slide Number Placeholder 5"/>
          <p:cNvSpPr>
            <a:spLocks noGrp="1"/>
          </p:cNvSpPr>
          <p:nvPr>
            <p:ph type="sldNum" sz="quarter" idx="12"/>
          </p:nvPr>
        </p:nvSpPr>
        <p:spPr/>
        <p:txBody>
          <a:bodyPr/>
          <a:lstStyle/>
          <a:p>
            <a:fld id="{28DE8985-9D0A-433C-84DB-0330DD57FD14}"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5F95714-7B9C-46C4-858D-14C50D6A6202}" type="datetimeFigureOut">
              <a:rPr lang="en-US" smtClean="0"/>
              <a:pPr/>
              <a:t>4/28/2026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DE8985-9D0A-433C-84DB-0330DD57FD14}"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a:t>Click to edit Master title style</a:t>
            </a:r>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F5F95714-7B9C-46C4-858D-14C50D6A6202}" type="datetimeFigureOut">
              <a:rPr lang="en-US" smtClean="0"/>
              <a:pPr/>
              <a:t>4/28/2026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DE8985-9D0A-433C-84DB-0330DD57FD14}"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F5F95714-7B9C-46C4-858D-14C50D6A6202}" type="datetimeFigureOut">
              <a:rPr lang="en-US" smtClean="0"/>
              <a:pPr/>
              <a:t>4/28/2026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DE8985-9D0A-433C-84DB-0330DD57FD14}"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F5F95714-7B9C-46C4-858D-14C50D6A6202}" type="datetimeFigureOut">
              <a:rPr lang="en-US" smtClean="0"/>
              <a:pPr/>
              <a:t>4/28/2026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8DE8985-9D0A-433C-84DB-0330DD57FD14}"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F5F95714-7B9C-46C4-858D-14C50D6A6202}" type="datetimeFigureOut">
              <a:rPr lang="en-US" smtClean="0"/>
              <a:pPr/>
              <a:t>4/28/2026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8DE8985-9D0A-433C-84DB-0330DD57FD14}"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F95714-7B9C-46C4-858D-14C50D6A6202}" type="datetimeFigureOut">
              <a:rPr lang="en-US" smtClean="0"/>
              <a:pPr/>
              <a:t>4/28/2026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8DE8985-9D0A-433C-84DB-0330DD57FD14}"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a:t>Click to edit Master title style</a:t>
            </a:r>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F5F95714-7B9C-46C4-858D-14C50D6A6202}" type="datetimeFigureOut">
              <a:rPr lang="en-US" smtClean="0"/>
              <a:pPr/>
              <a:t>4/28/2026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DE8985-9D0A-433C-84DB-0330DD57FD14}" type="slidenum">
              <a:rPr lang="en-US" smtClean="0"/>
              <a:pPr/>
              <a:t>‹#›</a:t>
            </a:fld>
            <a:endParaRPr lang="en-US" dirty="0"/>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a:t>Click to edit Master title style</a:t>
            </a:r>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dirty="0"/>
              <a:t>Click icon to add picture</a:t>
            </a:r>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F5F95714-7B9C-46C4-858D-14C50D6A6202}" type="datetimeFigureOut">
              <a:rPr lang="en-US" smtClean="0"/>
              <a:pPr/>
              <a:t>4/28/2026</a:t>
            </a:fld>
            <a:endParaRPr lang="en-US" dirty="0"/>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dirty="0"/>
          </a:p>
        </p:txBody>
      </p:sp>
      <p:sp>
        <p:nvSpPr>
          <p:cNvPr id="7" name="Slide Number Placeholder 6"/>
          <p:cNvSpPr>
            <a:spLocks noGrp="1"/>
          </p:cNvSpPr>
          <p:nvPr>
            <p:ph type="sldNum" sz="quarter" idx="12"/>
          </p:nvPr>
        </p:nvSpPr>
        <p:spPr>
          <a:xfrm>
            <a:off x="8339328" y="1170432"/>
            <a:ext cx="733864" cy="201168"/>
          </a:xfrm>
        </p:spPr>
        <p:txBody>
          <a:bodyPr/>
          <a:lstStyle/>
          <a:p>
            <a:fld id="{28DE8985-9D0A-433C-84DB-0330DD57FD14}"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en-US"/>
              <a:t>Click to edit Master title style</a:t>
            </a:r>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F5F95714-7B9C-46C4-858D-14C50D6A6202}" type="datetimeFigureOut">
              <a:rPr lang="en-US" smtClean="0"/>
              <a:pPr/>
              <a:t>4/28/2026</a:t>
            </a:fld>
            <a:endParaRPr lang="en-US" dirty="0"/>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dirty="0"/>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28DE8985-9D0A-433C-84DB-0330DD57FD1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tx1"/>
            </a:gs>
            <a:gs pos="12000">
              <a:schemeClr val="bg2">
                <a:tint val="48000"/>
                <a:satMod val="300000"/>
              </a:schemeClr>
            </a:gs>
            <a:gs pos="20000">
              <a:schemeClr val="bg2">
                <a:tint val="49000"/>
                <a:satMod val="300000"/>
              </a:schemeClr>
            </a:gs>
            <a:gs pos="100000">
              <a:schemeClr val="bg2">
                <a:shade val="30000"/>
              </a:schemeClr>
            </a:gs>
          </a:gsLst>
          <a:path path="circle">
            <a:fillToRect l="10000" t="-25000" r="10000" b="125000"/>
          </a:path>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8077200" cy="1143000"/>
          </a:xfrm>
        </p:spPr>
        <p:style>
          <a:lnRef idx="0">
            <a:schemeClr val="accent4"/>
          </a:lnRef>
          <a:fillRef idx="3">
            <a:schemeClr val="accent4"/>
          </a:fillRef>
          <a:effectRef idx="3">
            <a:schemeClr val="accent4"/>
          </a:effectRef>
          <a:fontRef idx="minor">
            <a:schemeClr val="lt1"/>
          </a:fontRef>
        </p:style>
        <p:txBody>
          <a:bodyPr>
            <a:normAutofit/>
          </a:bodyPr>
          <a:lstStyle/>
          <a:p>
            <a:r>
              <a:rPr lang="en-US" sz="4800" dirty="0">
                <a:solidFill>
                  <a:schemeClr val="tx1"/>
                </a:solidFill>
              </a:rPr>
              <a:t>ACTION FOR DEVELOPMENT</a:t>
            </a:r>
          </a:p>
        </p:txBody>
      </p:sp>
      <p:sp>
        <p:nvSpPr>
          <p:cNvPr id="3" name="Subtitle 2"/>
          <p:cNvSpPr>
            <a:spLocks noGrp="1"/>
          </p:cNvSpPr>
          <p:nvPr>
            <p:ph type="subTitle" idx="1"/>
          </p:nvPr>
        </p:nvSpPr>
        <p:spPr>
          <a:xfrm>
            <a:off x="533400" y="3733800"/>
            <a:ext cx="8077200" cy="1371600"/>
          </a:xfrm>
        </p:spPr>
        <p:style>
          <a:lnRef idx="1">
            <a:schemeClr val="accent2"/>
          </a:lnRef>
          <a:fillRef idx="3">
            <a:schemeClr val="accent2"/>
          </a:fillRef>
          <a:effectRef idx="2">
            <a:schemeClr val="accent2"/>
          </a:effectRef>
          <a:fontRef idx="minor">
            <a:schemeClr val="lt1"/>
          </a:fontRef>
        </p:style>
        <p:txBody>
          <a:bodyPr>
            <a:normAutofit/>
          </a:bodyPr>
          <a:lstStyle/>
          <a:p>
            <a:pPr algn="ctr"/>
            <a:r>
              <a:rPr lang="en-US" sz="3600" dirty="0"/>
              <a:t>HIGHLIGHTS OF ANNUAL PLAN-2026</a:t>
            </a:r>
          </a:p>
          <a:p>
            <a:pPr algn="ctr"/>
            <a:endParaRPr lang="en-US" sz="3600" dirty="0"/>
          </a:p>
        </p:txBody>
      </p:sp>
      <p:pic>
        <p:nvPicPr>
          <p:cNvPr id="4" name="Picture 3" descr="AFD.jpg"/>
          <p:cNvPicPr>
            <a:picLocks noChangeAspect="1"/>
          </p:cNvPicPr>
          <p:nvPr/>
        </p:nvPicPr>
        <p:blipFill>
          <a:blip r:embed="rId2"/>
          <a:stretch>
            <a:fillRect/>
          </a:stretch>
        </p:blipFill>
        <p:spPr>
          <a:xfrm>
            <a:off x="3276600" y="1447800"/>
            <a:ext cx="2406019" cy="23862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 objectives</a:t>
            </a:r>
          </a:p>
        </p:txBody>
      </p:sp>
      <p:sp>
        <p:nvSpPr>
          <p:cNvPr id="3" name="Content Placeholder 2"/>
          <p:cNvSpPr>
            <a:spLocks noGrp="1"/>
          </p:cNvSpPr>
          <p:nvPr>
            <p:ph idx="1"/>
          </p:nvPr>
        </p:nvSpPr>
        <p:spPr/>
        <p:txBody>
          <a:bodyPr/>
          <a:lstStyle/>
          <a:p>
            <a:pPr lvl="0"/>
            <a:r>
              <a:rPr lang="en-US" dirty="0"/>
              <a:t>Contribute to the enhancement of food security and sustainable livelihoods at the grassroots level.</a:t>
            </a:r>
          </a:p>
          <a:p>
            <a:r>
              <a:rPr lang="en-US" dirty="0"/>
              <a:t>Contribute to enhanced voice, space, and influence of deprived communities, for the realization of citizen-responsive governance.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Desired change</a:t>
            </a:r>
          </a:p>
        </p:txBody>
      </p:sp>
      <p:sp>
        <p:nvSpPr>
          <p:cNvPr id="3" name="Content Placeholder 2"/>
          <p:cNvSpPr>
            <a:spLocks noGrp="1"/>
          </p:cNvSpPr>
          <p:nvPr>
            <p:ph idx="1"/>
          </p:nvPr>
        </p:nvSpPr>
        <p:spPr/>
        <p:txBody>
          <a:bodyPr/>
          <a:lstStyle/>
          <a:p>
            <a:r>
              <a:rPr lang="en-US" dirty="0"/>
              <a:t>Empowered, resilient, and thriving citizens leading a dignified life in an enabling and sustainable environment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Required enabling factors</a:t>
            </a:r>
          </a:p>
        </p:txBody>
      </p:sp>
      <p:sp>
        <p:nvSpPr>
          <p:cNvPr id="3" name="Content Placeholder 2"/>
          <p:cNvSpPr>
            <a:spLocks noGrp="1"/>
          </p:cNvSpPr>
          <p:nvPr>
            <p:ph idx="1"/>
          </p:nvPr>
        </p:nvSpPr>
        <p:spPr/>
        <p:txBody>
          <a:bodyPr>
            <a:normAutofit lnSpcReduction="10000"/>
          </a:bodyPr>
          <a:lstStyle/>
          <a:p>
            <a:pPr lvl="0"/>
            <a:r>
              <a:rPr lang="en-US" dirty="0"/>
              <a:t>Existence of space for engagement</a:t>
            </a:r>
          </a:p>
          <a:p>
            <a:pPr lvl="0"/>
            <a:r>
              <a:rPr lang="en-US" dirty="0"/>
              <a:t>Stable social and political environment</a:t>
            </a:r>
          </a:p>
          <a:p>
            <a:pPr lvl="0"/>
            <a:r>
              <a:rPr lang="en-US" dirty="0"/>
              <a:t>Market stability</a:t>
            </a:r>
          </a:p>
          <a:p>
            <a:pPr lvl="0"/>
            <a:r>
              <a:rPr lang="en-US" dirty="0"/>
              <a:t>Knowledge management</a:t>
            </a:r>
          </a:p>
          <a:p>
            <a:pPr lvl="0"/>
            <a:r>
              <a:rPr lang="en-US" dirty="0"/>
              <a:t>Staff capacity development</a:t>
            </a:r>
          </a:p>
          <a:p>
            <a:pPr lvl="0"/>
            <a:r>
              <a:rPr lang="en-US" dirty="0"/>
              <a:t>Evolution of policies, systems and structure</a:t>
            </a:r>
          </a:p>
          <a:p>
            <a:pPr lvl="0"/>
            <a:r>
              <a:rPr lang="en-US" dirty="0"/>
              <a:t>Fund diversification</a:t>
            </a:r>
          </a:p>
          <a:p>
            <a:pPr lvl="0"/>
            <a:r>
              <a:rPr lang="en-US" dirty="0"/>
              <a:t>Social enterprise for self-financing</a:t>
            </a:r>
          </a:p>
          <a:p>
            <a:pPr lvl="0"/>
            <a:r>
              <a:rPr lang="en-US" dirty="0"/>
              <a:t>Improved ICT capacity</a:t>
            </a:r>
          </a:p>
          <a:p>
            <a:pPr lvl="0"/>
            <a:r>
              <a:rPr lang="en-US" dirty="0"/>
              <a:t>Visibility and promotion</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Projects planned to be implemented in 2026</a:t>
            </a:r>
          </a:p>
        </p:txBody>
      </p:sp>
      <p:graphicFrame>
        <p:nvGraphicFramePr>
          <p:cNvPr id="6" name="Content Placeholder 5">
            <a:extLst>
              <a:ext uri="{FF2B5EF4-FFF2-40B4-BE49-F238E27FC236}">
                <a16:creationId xmlns:a16="http://schemas.microsoft.com/office/drawing/2014/main" id="{EE17EF5D-7D49-03FE-7F14-B692F229B62B}"/>
              </a:ext>
            </a:extLst>
          </p:cNvPr>
          <p:cNvGraphicFramePr>
            <a:graphicFrameLocks noGrp="1"/>
          </p:cNvGraphicFramePr>
          <p:nvPr>
            <p:ph idx="1"/>
            <p:extLst>
              <p:ext uri="{D42A27DB-BD31-4B8C-83A1-F6EECF244321}">
                <p14:modId xmlns:p14="http://schemas.microsoft.com/office/powerpoint/2010/main" val="2377531829"/>
              </p:ext>
            </p:extLst>
          </p:nvPr>
        </p:nvGraphicFramePr>
        <p:xfrm>
          <a:off x="685800" y="1600200"/>
          <a:ext cx="8077200" cy="6209155"/>
        </p:xfrm>
        <a:graphic>
          <a:graphicData uri="http://schemas.openxmlformats.org/drawingml/2006/table">
            <a:tbl>
              <a:tblPr firstRow="1" bandRow="1">
                <a:tableStyleId>{5C22544A-7EE6-4342-B048-85BDC9FD1C3A}</a:tableStyleId>
              </a:tblPr>
              <a:tblGrid>
                <a:gridCol w="6274044">
                  <a:extLst>
                    <a:ext uri="{9D8B030D-6E8A-4147-A177-3AD203B41FA5}">
                      <a16:colId xmlns:a16="http://schemas.microsoft.com/office/drawing/2014/main" val="1528492054"/>
                    </a:ext>
                  </a:extLst>
                </a:gridCol>
                <a:gridCol w="1803156">
                  <a:extLst>
                    <a:ext uri="{9D8B030D-6E8A-4147-A177-3AD203B41FA5}">
                      <a16:colId xmlns:a16="http://schemas.microsoft.com/office/drawing/2014/main" val="1069182632"/>
                    </a:ext>
                  </a:extLst>
                </a:gridCol>
              </a:tblGrid>
              <a:tr h="928785">
                <a:tc>
                  <a:txBody>
                    <a:bodyPr/>
                    <a:lstStyle/>
                    <a:p>
                      <a:pPr algn="l" fontAlgn="ctr"/>
                      <a:r>
                        <a:rPr lang="en-US" sz="2400" b="0" dirty="0">
                          <a:solidFill>
                            <a:srgbClr val="000000"/>
                          </a:solidFill>
                          <a:effectLst/>
                          <a:latin typeface="Arial Narrow" panose="020B0606020202030204" pitchFamily="34" charset="0"/>
                          <a:ea typeface="Arial Unicode MS" panose="020B0604020202020204" pitchFamily="34" charset="-128"/>
                          <a:cs typeface="Arial Narrow" panose="020B0606020202030204" pitchFamily="34" charset="0"/>
                        </a:rPr>
                        <a:t>Up scaling good practices to strengthen resilience and Food and nutrition security of </a:t>
                      </a:r>
                      <a:r>
                        <a:rPr lang="en-US" sz="2400" b="0" dirty="0" err="1">
                          <a:solidFill>
                            <a:srgbClr val="000000"/>
                          </a:solidFill>
                          <a:effectLst/>
                          <a:latin typeface="Arial Narrow" panose="020B0606020202030204" pitchFamily="34" charset="0"/>
                          <a:ea typeface="Arial Unicode MS" panose="020B0604020202020204" pitchFamily="34" charset="-128"/>
                          <a:cs typeface="Arial Narrow" panose="020B0606020202030204" pitchFamily="34" charset="0"/>
                        </a:rPr>
                        <a:t>Agro</a:t>
                      </a:r>
                      <a:r>
                        <a:rPr lang="en-US" sz="2400" b="0" dirty="0">
                          <a:solidFill>
                            <a:srgbClr val="000000"/>
                          </a:solidFill>
                          <a:effectLst/>
                          <a:latin typeface="Arial Narrow" panose="020B0606020202030204" pitchFamily="34" charset="0"/>
                          <a:ea typeface="Arial Unicode MS" panose="020B0604020202020204" pitchFamily="34" charset="-128"/>
                          <a:cs typeface="Arial Narrow" panose="020B0606020202030204" pitchFamily="34" charset="0"/>
                        </a:rPr>
                        <a:t> /pastoralist in Borana Zone, </a:t>
                      </a:r>
                      <a:r>
                        <a:rPr lang="en-US" sz="2400" b="0" dirty="0" err="1">
                          <a:solidFill>
                            <a:srgbClr val="000000"/>
                          </a:solidFill>
                          <a:effectLst/>
                          <a:latin typeface="Arial Narrow" panose="020B0606020202030204" pitchFamily="34" charset="0"/>
                          <a:ea typeface="Arial Unicode MS" panose="020B0604020202020204" pitchFamily="34" charset="-128"/>
                          <a:cs typeface="Arial Narrow" panose="020B0606020202030204" pitchFamily="34" charset="0"/>
                        </a:rPr>
                        <a:t>Oromiya</a:t>
                      </a:r>
                      <a:r>
                        <a:rPr lang="en-US" sz="2400" b="0" dirty="0">
                          <a:solidFill>
                            <a:srgbClr val="000000"/>
                          </a:solidFill>
                          <a:effectLst/>
                          <a:latin typeface="Arial Narrow" panose="020B0606020202030204" pitchFamily="34" charset="0"/>
                          <a:ea typeface="Arial Unicode MS" panose="020B0604020202020204" pitchFamily="34" charset="-128"/>
                          <a:cs typeface="Arial Narrow" panose="020B0606020202030204" pitchFamily="34" charset="0"/>
                        </a:rPr>
                        <a:t>,</a:t>
                      </a:r>
                      <a:endParaRPr lang="en-US" sz="2400" b="0" i="0" u="none" strike="noStrike" dirty="0">
                        <a:solidFill>
                          <a:srgbClr val="000000"/>
                        </a:solidFill>
                        <a:effectLst/>
                        <a:latin typeface="Arial Unicode MS" panose="020B0604020202020204" pitchFamily="34" charset="-128"/>
                        <a:ea typeface="Arial Unicode MS" panose="020B0604020202020204" pitchFamily="34" charset="-128"/>
                      </a:endParaRPr>
                    </a:p>
                  </a:txBody>
                  <a:tcPr marL="9525" marR="9525" marT="9525" marB="0" anchor="ctr"/>
                </a:tc>
                <a:tc>
                  <a:txBody>
                    <a:bodyPr/>
                    <a:lstStyle/>
                    <a:p>
                      <a:pPr algn="r" fontAlgn="ctr"/>
                      <a:r>
                        <a:rPr lang="en-US" sz="2400" b="0" i="0" u="none" strike="noStrike" dirty="0">
                          <a:solidFill>
                            <a:srgbClr val="000000"/>
                          </a:solidFill>
                          <a:effectLst/>
                          <a:latin typeface="Arial Unicode MS" panose="020B0604020202020204" pitchFamily="34" charset="-128"/>
                          <a:ea typeface="Arial Unicode MS" panose="020B0604020202020204" pitchFamily="34" charset="-128"/>
                        </a:rPr>
                        <a:t>            </a:t>
                      </a:r>
                      <a:r>
                        <a:rPr lang="en-US" sz="2400" dirty="0">
                          <a:solidFill>
                            <a:srgbClr val="000000"/>
                          </a:solidFill>
                          <a:effectLst/>
                          <a:latin typeface="Arial Narrow" panose="020B0606020202030204" pitchFamily="34" charset="0"/>
                          <a:ea typeface="Arial Unicode MS" panose="020B0604020202020204" pitchFamily="34" charset="-128"/>
                          <a:cs typeface="Arial Narrow" panose="020B0606020202030204" pitchFamily="34" charset="0"/>
                        </a:rPr>
                        <a:t>     </a:t>
                      </a:r>
                      <a:r>
                        <a:rPr lang="en-US" sz="2400" b="0" dirty="0">
                          <a:solidFill>
                            <a:srgbClr val="000000"/>
                          </a:solidFill>
                          <a:effectLst/>
                          <a:latin typeface="Arial Narrow" panose="020B0606020202030204" pitchFamily="34" charset="0"/>
                          <a:ea typeface="Arial Unicode MS" panose="020B0604020202020204" pitchFamily="34" charset="-128"/>
                          <a:cs typeface="Arial Narrow" panose="020B0606020202030204" pitchFamily="34" charset="0"/>
                        </a:rPr>
                        <a:t>42,404,954 </a:t>
                      </a:r>
                      <a:r>
                        <a:rPr lang="en-US" sz="2400" b="0" i="0" u="none" strike="noStrike" dirty="0">
                          <a:solidFill>
                            <a:srgbClr val="000000"/>
                          </a:solidFill>
                          <a:effectLst/>
                          <a:latin typeface="Arial Unicode MS" panose="020B0604020202020204" pitchFamily="34" charset="-128"/>
                          <a:ea typeface="Arial Unicode MS" panose="020B0604020202020204" pitchFamily="34" charset="-128"/>
                        </a:rPr>
                        <a:t> </a:t>
                      </a:r>
                    </a:p>
                  </a:txBody>
                  <a:tcPr marL="9525" marR="9525" marT="9525" marB="0" anchor="ctr"/>
                </a:tc>
                <a:extLst>
                  <a:ext uri="{0D108BD9-81ED-4DB2-BD59-A6C34878D82A}">
                    <a16:rowId xmlns:a16="http://schemas.microsoft.com/office/drawing/2014/main" val="75902757"/>
                  </a:ext>
                </a:extLst>
              </a:tr>
              <a:tr h="928785">
                <a:tc>
                  <a:txBody>
                    <a:bodyPr/>
                    <a:lstStyle/>
                    <a:p>
                      <a:pPr algn="l" fontAlgn="ctr"/>
                      <a:r>
                        <a:rPr lang="en-US" sz="2000" b="0" dirty="0">
                          <a:solidFill>
                            <a:srgbClr val="000000"/>
                          </a:solidFill>
                          <a:effectLst/>
                          <a:latin typeface="Arial Narrow" panose="020B0606020202030204" pitchFamily="34" charset="0"/>
                          <a:ea typeface="Arial Unicode MS" panose="020B0604020202020204" pitchFamily="34" charset="-128"/>
                          <a:cs typeface="Arial Narrow" panose="020B0606020202030204" pitchFamily="34" charset="0"/>
                        </a:rPr>
                        <a:t>Brighter Outcome Ethiopia/BOE</a:t>
                      </a:r>
                      <a:endParaRPr lang="en-US" sz="2000" b="0" i="0" u="none" strike="noStrike" dirty="0">
                        <a:solidFill>
                          <a:srgbClr val="000000"/>
                        </a:solidFill>
                        <a:effectLst/>
                        <a:latin typeface="Arial Unicode MS" panose="020B0604020202020204" pitchFamily="34" charset="-128"/>
                        <a:ea typeface="Arial Unicode MS" panose="020B0604020202020204" pitchFamily="34" charset="-128"/>
                      </a:endParaRPr>
                    </a:p>
                  </a:txBody>
                  <a:tcPr marL="9525" marR="9525" marT="9525" marB="0" anchor="ctr"/>
                </a:tc>
                <a:tc>
                  <a:txBody>
                    <a:bodyPr/>
                    <a:lstStyle/>
                    <a:p>
                      <a:pPr algn="r" fontAlgn="ctr"/>
                      <a:r>
                        <a:rPr lang="en-US" sz="2000" b="0" i="0" u="none" strike="noStrike" dirty="0">
                          <a:solidFill>
                            <a:srgbClr val="000000"/>
                          </a:solidFill>
                          <a:effectLst/>
                          <a:latin typeface="Arial Unicode MS" panose="020B0604020202020204" pitchFamily="34" charset="-128"/>
                          <a:ea typeface="Arial Unicode MS" panose="020B0604020202020204" pitchFamily="34" charset="-128"/>
                        </a:rPr>
                        <a:t>          </a:t>
                      </a:r>
                      <a:r>
                        <a:rPr lang="en-US" sz="2000" dirty="0">
                          <a:solidFill>
                            <a:srgbClr val="000000"/>
                          </a:solidFill>
                          <a:effectLst/>
                          <a:latin typeface="Arial Narrow" panose="020B0606020202030204" pitchFamily="34" charset="0"/>
                          <a:ea typeface="Arial Unicode MS" panose="020B0604020202020204" pitchFamily="34" charset="-128"/>
                          <a:cs typeface="Arial Narrow" panose="020B0606020202030204" pitchFamily="34" charset="0"/>
                        </a:rPr>
                        <a:t>      </a:t>
                      </a:r>
                      <a:r>
                        <a:rPr lang="en-US" sz="2400" b="0" dirty="0">
                          <a:solidFill>
                            <a:srgbClr val="000000"/>
                          </a:solidFill>
                          <a:effectLst/>
                          <a:latin typeface="Arial Narrow" panose="020B0606020202030204" pitchFamily="34" charset="0"/>
                          <a:ea typeface="Arial Unicode MS" panose="020B0604020202020204" pitchFamily="34" charset="-128"/>
                          <a:cs typeface="Arial Narrow" panose="020B0606020202030204" pitchFamily="34" charset="0"/>
                        </a:rPr>
                        <a:t>92,717,439</a:t>
                      </a:r>
                      <a:endParaRPr lang="en-US" sz="2000" b="0" i="0" u="none" strike="noStrike" dirty="0">
                        <a:solidFill>
                          <a:srgbClr val="000000"/>
                        </a:solidFill>
                        <a:effectLst/>
                        <a:latin typeface="Arial Unicode MS" panose="020B0604020202020204" pitchFamily="34" charset="-128"/>
                        <a:ea typeface="Arial Unicode MS" panose="020B0604020202020204" pitchFamily="34" charset="-128"/>
                      </a:endParaRPr>
                    </a:p>
                  </a:txBody>
                  <a:tcPr marL="9525" marR="9525" marT="9525" marB="0" anchor="ctr"/>
                </a:tc>
                <a:extLst>
                  <a:ext uri="{0D108BD9-81ED-4DB2-BD59-A6C34878D82A}">
                    <a16:rowId xmlns:a16="http://schemas.microsoft.com/office/drawing/2014/main" val="3099063323"/>
                  </a:ext>
                </a:extLst>
              </a:tr>
              <a:tr h="928785">
                <a:tc>
                  <a:txBody>
                    <a:bodyPr/>
                    <a:lstStyle/>
                    <a:p>
                      <a:pPr marL="0" marR="0" fontAlgn="t">
                        <a:lnSpc>
                          <a:spcPct val="115000"/>
                        </a:lnSpc>
                        <a:spcAft>
                          <a:spcPts val="1000"/>
                        </a:spcAft>
                        <a:buNone/>
                      </a:pPr>
                      <a:r>
                        <a:rPr lang="en-US" sz="2400" dirty="0">
                          <a:solidFill>
                            <a:schemeClr val="tx1"/>
                          </a:solidFill>
                          <a:effectLst/>
                          <a:latin typeface="Arial Narrow" panose="020B0606020202030204" pitchFamily="34" charset="0"/>
                          <a:ea typeface="Arial Unicode MS" panose="020B0604020202020204" pitchFamily="34" charset="-128"/>
                          <a:cs typeface="Arial Narrow" panose="020B0606020202030204" pitchFamily="34" charset="0"/>
                        </a:rPr>
                        <a:t>Strengthening the Resilience of </a:t>
                      </a:r>
                      <a:r>
                        <a:rPr lang="en-US" sz="2400" dirty="0" err="1">
                          <a:solidFill>
                            <a:schemeClr val="tx1"/>
                          </a:solidFill>
                          <a:effectLst/>
                          <a:latin typeface="Arial Narrow" panose="020B0606020202030204" pitchFamily="34" charset="0"/>
                          <a:ea typeface="Arial Unicode MS" panose="020B0604020202020204" pitchFamily="34" charset="-128"/>
                          <a:cs typeface="Arial Narrow" panose="020B0606020202030204" pitchFamily="34" charset="0"/>
                        </a:rPr>
                        <a:t>Agro</a:t>
                      </a:r>
                      <a:r>
                        <a:rPr lang="en-US" sz="2400" dirty="0">
                          <a:solidFill>
                            <a:schemeClr val="tx1"/>
                          </a:solidFill>
                          <a:effectLst/>
                          <a:latin typeface="Arial Narrow" panose="020B0606020202030204" pitchFamily="34" charset="0"/>
                          <a:ea typeface="Arial Unicode MS" panose="020B0604020202020204" pitchFamily="34" charset="-128"/>
                          <a:cs typeface="Arial Narrow" panose="020B0606020202030204" pitchFamily="34" charset="0"/>
                        </a:rPr>
                        <a:t>-Pastoralists Livelihoods in East Africa (Eth 1277) </a:t>
                      </a:r>
                      <a:endParaRPr lang="en-US" sz="2000" dirty="0">
                        <a:solidFill>
                          <a:schemeClr val="tx1"/>
                        </a:solidFill>
                        <a:effectLst/>
                        <a:latin typeface="Times New Roman" panose="02020603050405020304" pitchFamily="18" charset="0"/>
                        <a:ea typeface="SimSun" panose="02010600030101010101" pitchFamily="2" charset="-122"/>
                      </a:endParaRPr>
                    </a:p>
                  </a:txBody>
                  <a:tcPr marL="68580" marR="68580" marT="0" marB="0"/>
                </a:tc>
                <a:tc>
                  <a:txBody>
                    <a:bodyPr/>
                    <a:lstStyle/>
                    <a:p>
                      <a:pPr algn="r" fontAlgn="ctr"/>
                      <a:r>
                        <a:rPr lang="en-US" sz="2400" b="0" i="0" u="none" strike="noStrike" dirty="0">
                          <a:solidFill>
                            <a:schemeClr val="tx1"/>
                          </a:solidFill>
                          <a:effectLst/>
                          <a:latin typeface="Arial Unicode MS" panose="020B0604020202020204" pitchFamily="34" charset="-128"/>
                          <a:ea typeface="Arial Unicode MS" panose="020B0604020202020204" pitchFamily="34" charset="-128"/>
                        </a:rPr>
                        <a:t>            </a:t>
                      </a:r>
                      <a:r>
                        <a:rPr lang="en-US" sz="2400" dirty="0">
                          <a:solidFill>
                            <a:schemeClr val="tx1"/>
                          </a:solidFill>
                          <a:effectLst/>
                          <a:latin typeface="Arial Narrow" panose="020B0606020202030204" pitchFamily="34" charset="0"/>
                          <a:ea typeface="Arial Unicode MS" panose="020B0604020202020204" pitchFamily="34" charset="-128"/>
                          <a:cs typeface="Arial Narrow" panose="020B0606020202030204" pitchFamily="34" charset="0"/>
                        </a:rPr>
                        <a:t> 23,870,826</a:t>
                      </a:r>
                      <a:r>
                        <a:rPr lang="en-US" sz="2400" b="0" i="0" u="none" strike="noStrike" dirty="0">
                          <a:solidFill>
                            <a:schemeClr val="tx1"/>
                          </a:solidFill>
                          <a:effectLst/>
                          <a:latin typeface="Arial Unicode MS" panose="020B0604020202020204" pitchFamily="34" charset="-128"/>
                          <a:ea typeface="Arial Unicode MS" panose="020B0604020202020204" pitchFamily="34" charset="-128"/>
                        </a:rPr>
                        <a:t> </a:t>
                      </a:r>
                    </a:p>
                  </a:txBody>
                  <a:tcPr marL="9525" marR="9525" marT="9525" marB="0" anchor="ctr"/>
                </a:tc>
                <a:extLst>
                  <a:ext uri="{0D108BD9-81ED-4DB2-BD59-A6C34878D82A}">
                    <a16:rowId xmlns:a16="http://schemas.microsoft.com/office/drawing/2014/main" val="627008734"/>
                  </a:ext>
                </a:extLst>
              </a:tr>
              <a:tr h="928785">
                <a:tc>
                  <a:txBody>
                    <a:bodyPr/>
                    <a:lstStyle/>
                    <a:p>
                      <a:pPr marL="0" marR="0" fontAlgn="t">
                        <a:lnSpc>
                          <a:spcPct val="115000"/>
                        </a:lnSpc>
                        <a:spcAft>
                          <a:spcPts val="1000"/>
                        </a:spcAft>
                        <a:buNone/>
                      </a:pPr>
                      <a:r>
                        <a:rPr lang="en-US" sz="2400" dirty="0">
                          <a:solidFill>
                            <a:srgbClr val="000000"/>
                          </a:solidFill>
                          <a:effectLst/>
                          <a:latin typeface="Arial Narrow" panose="020B0606020202030204" pitchFamily="34" charset="0"/>
                          <a:ea typeface="Arial Unicode MS" panose="020B0604020202020204" pitchFamily="34" charset="-128"/>
                          <a:cs typeface="Arial Narrow" panose="020B0606020202030204" pitchFamily="34" charset="0"/>
                        </a:rPr>
                        <a:t>Regional Livestock </a:t>
                      </a:r>
                      <a:r>
                        <a:rPr lang="en-US" sz="2400" dirty="0" err="1">
                          <a:solidFill>
                            <a:srgbClr val="000000"/>
                          </a:solidFill>
                          <a:effectLst/>
                          <a:latin typeface="Arial Narrow" panose="020B0606020202030204" pitchFamily="34" charset="0"/>
                          <a:ea typeface="Arial Unicode MS" panose="020B0604020202020204" pitchFamily="34" charset="-128"/>
                          <a:cs typeface="Arial Narrow" panose="020B0606020202030204" pitchFamily="34" charset="0"/>
                        </a:rPr>
                        <a:t>Programme</a:t>
                      </a:r>
                      <a:r>
                        <a:rPr lang="en-US" sz="2400" dirty="0">
                          <a:solidFill>
                            <a:srgbClr val="000000"/>
                          </a:solidFill>
                          <a:effectLst/>
                          <a:latin typeface="Arial Narrow" panose="020B0606020202030204" pitchFamily="34" charset="0"/>
                          <a:ea typeface="Arial Unicode MS" panose="020B0604020202020204" pitchFamily="34" charset="-128"/>
                          <a:cs typeface="Arial Narrow" panose="020B0606020202030204" pitchFamily="34" charset="0"/>
                        </a:rPr>
                        <a:t>/RLP/</a:t>
                      </a:r>
                      <a:endParaRPr lang="en-US" sz="2000" dirty="0">
                        <a:effectLst/>
                        <a:latin typeface="Times New Roman" panose="02020603050405020304" pitchFamily="18" charset="0"/>
                        <a:ea typeface="SimSun" panose="02010600030101010101" pitchFamily="2" charset="-122"/>
                      </a:endParaRPr>
                    </a:p>
                  </a:txBody>
                  <a:tcPr marL="68580" marR="68580" marT="0" marB="0"/>
                </a:tc>
                <a:tc>
                  <a:txBody>
                    <a:bodyPr/>
                    <a:lstStyle/>
                    <a:p>
                      <a:pPr marL="0" marR="0" algn="r" fontAlgn="ctr">
                        <a:lnSpc>
                          <a:spcPct val="115000"/>
                        </a:lnSpc>
                        <a:spcAft>
                          <a:spcPts val="1000"/>
                        </a:spcAft>
                        <a:buNone/>
                      </a:pPr>
                      <a:r>
                        <a:rPr lang="en-US" sz="2400" dirty="0">
                          <a:solidFill>
                            <a:srgbClr val="000000"/>
                          </a:solidFill>
                          <a:effectLst/>
                          <a:latin typeface="Arial Narrow" panose="020B0606020202030204" pitchFamily="34" charset="0"/>
                          <a:ea typeface="Arial Unicode MS" panose="020B0604020202020204" pitchFamily="34" charset="-128"/>
                          <a:cs typeface="Arial Narrow" panose="020B0606020202030204" pitchFamily="34" charset="0"/>
                        </a:rPr>
                        <a:t> 4,671,485 </a:t>
                      </a:r>
                      <a:endParaRPr lang="en-US" sz="2400" dirty="0">
                        <a:effectLst/>
                        <a:latin typeface="Times New Roman" panose="02020603050405020304" pitchFamily="18" charset="0"/>
                        <a:ea typeface="SimSun" panose="02010600030101010101" pitchFamily="2" charset="-122"/>
                      </a:endParaRPr>
                    </a:p>
                  </a:txBody>
                  <a:tcPr marL="68580" marR="68580" marT="0" marB="0"/>
                </a:tc>
                <a:extLst>
                  <a:ext uri="{0D108BD9-81ED-4DB2-BD59-A6C34878D82A}">
                    <a16:rowId xmlns:a16="http://schemas.microsoft.com/office/drawing/2014/main" val="1033833751"/>
                  </a:ext>
                </a:extLst>
              </a:tr>
              <a:tr h="928785">
                <a:tc>
                  <a:txBody>
                    <a:bodyPr/>
                    <a:lstStyle/>
                    <a:p>
                      <a:pPr marL="0" marR="0" fontAlgn="t">
                        <a:lnSpc>
                          <a:spcPct val="115000"/>
                        </a:lnSpc>
                        <a:spcAft>
                          <a:spcPts val="1000"/>
                        </a:spcAft>
                        <a:buNone/>
                      </a:pPr>
                      <a:r>
                        <a:rPr lang="en-US" sz="2400" dirty="0">
                          <a:solidFill>
                            <a:schemeClr val="tx1"/>
                          </a:solidFill>
                          <a:effectLst/>
                          <a:latin typeface="Arial Narrow" panose="020B0606020202030204" pitchFamily="34" charset="0"/>
                          <a:ea typeface="Arial Unicode MS" panose="020B0604020202020204" pitchFamily="34" charset="-128"/>
                          <a:cs typeface="Arial Narrow" panose="020B0606020202030204" pitchFamily="34" charset="0"/>
                        </a:rPr>
                        <a:t>Empowerment of women and girls in Semien Ari woreda of Ari zone</a:t>
                      </a:r>
                      <a:endParaRPr lang="en-US" sz="2000" dirty="0">
                        <a:solidFill>
                          <a:schemeClr val="tx1"/>
                        </a:solidFill>
                        <a:effectLst/>
                        <a:latin typeface="Times New Roman" panose="02020603050405020304" pitchFamily="18" charset="0"/>
                        <a:ea typeface="SimSun" panose="02010600030101010101" pitchFamily="2" charset="-122"/>
                      </a:endParaRPr>
                    </a:p>
                  </a:txBody>
                  <a:tcPr marL="68580" marR="68580" marT="0" marB="0"/>
                </a:tc>
                <a:tc>
                  <a:txBody>
                    <a:bodyPr/>
                    <a:lstStyle/>
                    <a:p>
                      <a:pPr marL="0" marR="0" algn="r" fontAlgn="ctr">
                        <a:lnSpc>
                          <a:spcPct val="115000"/>
                        </a:lnSpc>
                        <a:spcAft>
                          <a:spcPts val="1000"/>
                        </a:spcAft>
                        <a:buNone/>
                      </a:pPr>
                      <a:r>
                        <a:rPr lang="en-US" sz="2400" dirty="0">
                          <a:solidFill>
                            <a:schemeClr val="tx1"/>
                          </a:solidFill>
                          <a:effectLst/>
                          <a:latin typeface="Arial Narrow" panose="020B0606020202030204" pitchFamily="34" charset="0"/>
                          <a:ea typeface="Arial Unicode MS" panose="020B0604020202020204" pitchFamily="34" charset="-128"/>
                          <a:cs typeface="Arial Narrow" panose="020B0606020202030204" pitchFamily="34" charset="0"/>
                        </a:rPr>
                        <a:t> 7,152,159 </a:t>
                      </a:r>
                      <a:endParaRPr lang="en-US" sz="2400" dirty="0">
                        <a:solidFill>
                          <a:schemeClr val="tx1"/>
                        </a:solidFill>
                        <a:effectLst/>
                        <a:latin typeface="Times New Roman" panose="02020603050405020304" pitchFamily="18" charset="0"/>
                        <a:ea typeface="SimSun" panose="02010600030101010101" pitchFamily="2" charset="-122"/>
                      </a:endParaRPr>
                    </a:p>
                  </a:txBody>
                  <a:tcPr marL="68580" marR="68580" marT="0" marB="0"/>
                </a:tc>
                <a:extLst>
                  <a:ext uri="{0D108BD9-81ED-4DB2-BD59-A6C34878D82A}">
                    <a16:rowId xmlns:a16="http://schemas.microsoft.com/office/drawing/2014/main" val="2886069494"/>
                  </a:ext>
                </a:extLst>
              </a:tr>
              <a:tr h="1387210">
                <a:tc>
                  <a:txBody>
                    <a:bodyPr/>
                    <a:lstStyle/>
                    <a:p>
                      <a:pPr algn="l" fontAlgn="ctr"/>
                      <a:endParaRPr lang="en-US" sz="2400" b="0" i="0" u="none" strike="noStrike" dirty="0">
                        <a:solidFill>
                          <a:srgbClr val="FF0000"/>
                        </a:solidFill>
                        <a:effectLst/>
                        <a:latin typeface="Arial Unicode MS" panose="020B0604020202020204" pitchFamily="34" charset="-128"/>
                        <a:ea typeface="Arial Unicode MS" panose="020B0604020202020204" pitchFamily="34" charset="-128"/>
                      </a:endParaRPr>
                    </a:p>
                  </a:txBody>
                  <a:tcPr marL="9525" marR="9525" marT="9525" marB="0" anchor="ctr"/>
                </a:tc>
                <a:tc>
                  <a:txBody>
                    <a:bodyPr/>
                    <a:lstStyle/>
                    <a:p>
                      <a:pPr algn="l" fontAlgn="ctr"/>
                      <a:endParaRPr lang="en-US" sz="2400" b="0" i="0" u="none" strike="noStrike" dirty="0">
                        <a:solidFill>
                          <a:srgbClr val="FF0000"/>
                        </a:solidFill>
                        <a:effectLst/>
                        <a:latin typeface="Arial Unicode MS" panose="020B0604020202020204" pitchFamily="34" charset="-128"/>
                        <a:ea typeface="Arial Unicode MS" panose="020B0604020202020204" pitchFamily="34" charset="-128"/>
                      </a:endParaRPr>
                    </a:p>
                  </a:txBody>
                  <a:tcPr marL="9525" marR="9525" marT="9525" marB="0" anchor="ctr"/>
                </a:tc>
                <a:extLst>
                  <a:ext uri="{0D108BD9-81ED-4DB2-BD59-A6C34878D82A}">
                    <a16:rowId xmlns:a16="http://schemas.microsoft.com/office/drawing/2014/main" val="251560018"/>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Projects contd.</a:t>
            </a:r>
          </a:p>
        </p:txBody>
      </p:sp>
      <p:sp>
        <p:nvSpPr>
          <p:cNvPr id="3" name="Content Placeholder 2"/>
          <p:cNvSpPr>
            <a:spLocks noGrp="1"/>
          </p:cNvSpPr>
          <p:nvPr>
            <p:ph idx="1"/>
          </p:nvPr>
        </p:nvSpPr>
        <p:spPr/>
        <p:txBody>
          <a:bodyPr>
            <a:normAutofit/>
          </a:bodyPr>
          <a:lstStyle/>
          <a:p>
            <a:pPr marL="118872" indent="0">
              <a:buNone/>
            </a:pPr>
            <a:endParaRPr lang="en-US" dirty="0"/>
          </a:p>
          <a:p>
            <a:endParaRPr lang="en-US" dirty="0"/>
          </a:p>
        </p:txBody>
      </p:sp>
      <p:graphicFrame>
        <p:nvGraphicFramePr>
          <p:cNvPr id="4" name="Content Placeholder 5">
            <a:extLst>
              <a:ext uri="{FF2B5EF4-FFF2-40B4-BE49-F238E27FC236}">
                <a16:creationId xmlns:a16="http://schemas.microsoft.com/office/drawing/2014/main" id="{789C3DAE-26AC-2981-55FA-11FCE94EF95D}"/>
              </a:ext>
            </a:extLst>
          </p:cNvPr>
          <p:cNvGraphicFramePr>
            <a:graphicFrameLocks/>
          </p:cNvGraphicFramePr>
          <p:nvPr>
            <p:extLst>
              <p:ext uri="{D42A27DB-BD31-4B8C-83A1-F6EECF244321}">
                <p14:modId xmlns:p14="http://schemas.microsoft.com/office/powerpoint/2010/main" val="2776728879"/>
              </p:ext>
            </p:extLst>
          </p:nvPr>
        </p:nvGraphicFramePr>
        <p:xfrm>
          <a:off x="533400" y="1524000"/>
          <a:ext cx="8077200" cy="4143016"/>
        </p:xfrm>
        <a:graphic>
          <a:graphicData uri="http://schemas.openxmlformats.org/drawingml/2006/table">
            <a:tbl>
              <a:tblPr firstRow="1" bandRow="1">
                <a:tableStyleId>{5C22544A-7EE6-4342-B048-85BDC9FD1C3A}</a:tableStyleId>
              </a:tblPr>
              <a:tblGrid>
                <a:gridCol w="6460440">
                  <a:extLst>
                    <a:ext uri="{9D8B030D-6E8A-4147-A177-3AD203B41FA5}">
                      <a16:colId xmlns:a16="http://schemas.microsoft.com/office/drawing/2014/main" val="1528492054"/>
                    </a:ext>
                  </a:extLst>
                </a:gridCol>
                <a:gridCol w="1616760">
                  <a:extLst>
                    <a:ext uri="{9D8B030D-6E8A-4147-A177-3AD203B41FA5}">
                      <a16:colId xmlns:a16="http://schemas.microsoft.com/office/drawing/2014/main" val="1069182632"/>
                    </a:ext>
                  </a:extLst>
                </a:gridCol>
              </a:tblGrid>
              <a:tr h="1569610">
                <a:tc>
                  <a:txBody>
                    <a:bodyPr/>
                    <a:lstStyle/>
                    <a:p>
                      <a:pPr marL="0" marR="0" fontAlgn="t">
                        <a:lnSpc>
                          <a:spcPct val="115000"/>
                        </a:lnSpc>
                        <a:spcAft>
                          <a:spcPts val="1000"/>
                        </a:spcAft>
                        <a:buNone/>
                      </a:pPr>
                      <a:r>
                        <a:rPr lang="en-US" sz="2400" dirty="0">
                          <a:solidFill>
                            <a:schemeClr val="tx1"/>
                          </a:solidFill>
                          <a:effectLst/>
                          <a:latin typeface="Arial Narrow" panose="020B0606020202030204" pitchFamily="34" charset="0"/>
                          <a:ea typeface="Arial Unicode MS" panose="020B0604020202020204" pitchFamily="34" charset="-128"/>
                          <a:cs typeface="Arial Narrow" panose="020B0606020202030204" pitchFamily="34" charset="0"/>
                        </a:rPr>
                        <a:t> Integrated nutrition, health, WASH, and agricultural response to address malnutrition in Goro Dola woreda, East Borana zone</a:t>
                      </a:r>
                      <a:endParaRPr lang="en-US" sz="2000" dirty="0">
                        <a:solidFill>
                          <a:schemeClr val="tx1"/>
                        </a:solidFill>
                        <a:effectLst/>
                        <a:latin typeface="Times New Roman" panose="02020603050405020304" pitchFamily="18" charset="0"/>
                        <a:ea typeface="SimSun" panose="02010600030101010101" pitchFamily="2" charset="-122"/>
                      </a:endParaRPr>
                    </a:p>
                  </a:txBody>
                  <a:tcPr marL="68580" marR="68580" marT="0" marB="0"/>
                </a:tc>
                <a:tc>
                  <a:txBody>
                    <a:bodyPr/>
                    <a:lstStyle/>
                    <a:p>
                      <a:pPr marL="0" marR="0" algn="r" fontAlgn="ctr">
                        <a:lnSpc>
                          <a:spcPct val="115000"/>
                        </a:lnSpc>
                        <a:spcAft>
                          <a:spcPts val="1000"/>
                        </a:spcAft>
                        <a:buNone/>
                      </a:pPr>
                      <a:r>
                        <a:rPr lang="en-US" sz="2400" dirty="0">
                          <a:solidFill>
                            <a:schemeClr val="tx1"/>
                          </a:solidFill>
                          <a:effectLst/>
                          <a:latin typeface="Arial Narrow" panose="020B0606020202030204" pitchFamily="34" charset="0"/>
                          <a:ea typeface="Arial Unicode MS" panose="020B0604020202020204" pitchFamily="34" charset="-128"/>
                          <a:cs typeface="Arial Narrow" panose="020B0606020202030204" pitchFamily="34" charset="0"/>
                        </a:rPr>
                        <a:t> 14,633,132 </a:t>
                      </a:r>
                      <a:endParaRPr lang="en-US" sz="2400" dirty="0">
                        <a:solidFill>
                          <a:schemeClr val="tx1"/>
                        </a:solidFill>
                        <a:effectLst/>
                        <a:latin typeface="Times New Roman" panose="02020603050405020304" pitchFamily="18" charset="0"/>
                        <a:ea typeface="SimSun" panose="02010600030101010101" pitchFamily="2" charset="-122"/>
                      </a:endParaRPr>
                    </a:p>
                  </a:txBody>
                  <a:tcPr marL="68580" marR="68580" marT="0" marB="0"/>
                </a:tc>
                <a:extLst>
                  <a:ext uri="{0D108BD9-81ED-4DB2-BD59-A6C34878D82A}">
                    <a16:rowId xmlns:a16="http://schemas.microsoft.com/office/drawing/2014/main" val="1033833751"/>
                  </a:ext>
                </a:extLst>
              </a:tr>
              <a:tr h="857802">
                <a:tc>
                  <a:txBody>
                    <a:bodyPr/>
                    <a:lstStyle/>
                    <a:p>
                      <a:pPr algn="l" fontAlgn="ctr"/>
                      <a:r>
                        <a:rPr lang="en-US" sz="2400" dirty="0">
                          <a:solidFill>
                            <a:schemeClr val="tx1"/>
                          </a:solidFill>
                          <a:effectLst/>
                          <a:latin typeface="Arial Narrow" panose="020B0606020202030204" pitchFamily="34" charset="0"/>
                          <a:ea typeface="Arial Unicode MS" panose="020B0604020202020204" pitchFamily="34" charset="-128"/>
                          <a:cs typeface="Arial Narrow" panose="020B0606020202030204" pitchFamily="34" charset="0"/>
                        </a:rPr>
                        <a:t>Integrated multisectoral humanitarian response to address the priority needs of IDPs in East Borana zone</a:t>
                      </a:r>
                      <a:endParaRPr lang="en-US" sz="2400" b="0" i="0" u="none" strike="noStrike" dirty="0">
                        <a:solidFill>
                          <a:schemeClr val="tx1"/>
                        </a:solidFill>
                        <a:effectLst/>
                        <a:latin typeface="Arial Unicode MS" panose="020B0604020202020204" pitchFamily="34" charset="-128"/>
                        <a:ea typeface="Arial Unicode MS" panose="020B0604020202020204" pitchFamily="34" charset="-128"/>
                      </a:endParaRPr>
                    </a:p>
                  </a:txBody>
                  <a:tcPr marL="9525" marR="9525" marT="9525" marB="0" anchor="ctr"/>
                </a:tc>
                <a:tc>
                  <a:txBody>
                    <a:bodyPr/>
                    <a:lstStyle/>
                    <a:p>
                      <a:pPr algn="r" fontAlgn="ctr"/>
                      <a:r>
                        <a:rPr lang="en-US" sz="2000" b="0" i="0" u="none" strike="noStrike" dirty="0">
                          <a:solidFill>
                            <a:schemeClr val="tx1"/>
                          </a:solidFill>
                          <a:effectLst/>
                          <a:latin typeface="Arial Unicode MS" panose="020B0604020202020204" pitchFamily="34" charset="-128"/>
                          <a:ea typeface="Arial Unicode MS" panose="020B0604020202020204" pitchFamily="34" charset="-128"/>
                        </a:rPr>
                        <a:t>             </a:t>
                      </a:r>
                      <a:r>
                        <a:rPr lang="en-US" sz="2000" dirty="0">
                          <a:solidFill>
                            <a:schemeClr val="tx1"/>
                          </a:solidFill>
                          <a:effectLst/>
                          <a:latin typeface="Arial Narrow" panose="020B0606020202030204" pitchFamily="34" charset="0"/>
                          <a:ea typeface="Arial Unicode MS" panose="020B0604020202020204" pitchFamily="34" charset="-128"/>
                          <a:cs typeface="Arial Narrow" panose="020B0606020202030204" pitchFamily="34" charset="0"/>
                        </a:rPr>
                        <a:t>    </a:t>
                      </a:r>
                      <a:r>
                        <a:rPr lang="en-US" sz="2400" dirty="0">
                          <a:solidFill>
                            <a:schemeClr val="tx1"/>
                          </a:solidFill>
                          <a:effectLst/>
                          <a:latin typeface="Arial Narrow" panose="020B0606020202030204" pitchFamily="34" charset="0"/>
                          <a:ea typeface="Arial Unicode MS" panose="020B0604020202020204" pitchFamily="34" charset="-128"/>
                          <a:cs typeface="Arial Narrow" panose="020B0606020202030204" pitchFamily="34" charset="0"/>
                        </a:rPr>
                        <a:t>90,000,000</a:t>
                      </a:r>
                      <a:endParaRPr lang="en-US" sz="2000" b="0" i="0" u="none" strike="noStrike" dirty="0">
                        <a:solidFill>
                          <a:schemeClr val="tx1"/>
                        </a:solidFill>
                        <a:effectLst/>
                        <a:latin typeface="Arial Unicode MS" panose="020B0604020202020204" pitchFamily="34" charset="-128"/>
                        <a:ea typeface="Arial Unicode MS" panose="020B0604020202020204" pitchFamily="34" charset="-128"/>
                      </a:endParaRPr>
                    </a:p>
                  </a:txBody>
                  <a:tcPr marL="9525" marR="9525" marT="9525" marB="0" anchor="ctr"/>
                </a:tc>
                <a:extLst>
                  <a:ext uri="{0D108BD9-81ED-4DB2-BD59-A6C34878D82A}">
                    <a16:rowId xmlns:a16="http://schemas.microsoft.com/office/drawing/2014/main" val="251560018"/>
                  </a:ext>
                </a:extLst>
              </a:tr>
              <a:tr h="857802">
                <a:tc>
                  <a:txBody>
                    <a:bodyPr/>
                    <a:lstStyle/>
                    <a:p>
                      <a:pPr algn="l" fontAlgn="ctr"/>
                      <a:r>
                        <a:rPr lang="en-GB" sz="2400" dirty="0">
                          <a:solidFill>
                            <a:srgbClr val="000000"/>
                          </a:solidFill>
                          <a:effectLst/>
                          <a:latin typeface="Arial Narrow" panose="020B0606020202030204" pitchFamily="34" charset="0"/>
                          <a:ea typeface="Arial Unicode MS" panose="020B0604020202020204" pitchFamily="34" charset="-128"/>
                          <a:cs typeface="Arial Narrow" panose="020B0606020202030204" pitchFamily="34" charset="0"/>
                        </a:rPr>
                        <a:t>Livelihood Diversification &amp; Resilience Building for women and youth in Goro Woreda of Bale Zone</a:t>
                      </a:r>
                      <a:endParaRPr lang="en-US" sz="2400" b="0" i="0" u="none" strike="noStrike" dirty="0">
                        <a:solidFill>
                          <a:srgbClr val="000000"/>
                        </a:solidFill>
                        <a:effectLst/>
                        <a:latin typeface="Arial Unicode MS" panose="020B0604020202020204" pitchFamily="34" charset="-128"/>
                        <a:ea typeface="Arial Unicode MS" panose="020B0604020202020204" pitchFamily="34" charset="-128"/>
                      </a:endParaRPr>
                    </a:p>
                  </a:txBody>
                  <a:tcPr marL="9525" marR="9525" marT="9525" marB="0" anchor="ctr"/>
                </a:tc>
                <a:tc>
                  <a:txBody>
                    <a:bodyPr/>
                    <a:lstStyle/>
                    <a:p>
                      <a:pPr algn="r" fontAlgn="ctr"/>
                      <a:r>
                        <a:rPr lang="en-US" sz="2000" dirty="0">
                          <a:solidFill>
                            <a:srgbClr val="000000"/>
                          </a:solidFill>
                          <a:effectLst/>
                          <a:latin typeface="Arial Narrow" panose="020B0606020202030204" pitchFamily="34" charset="0"/>
                          <a:ea typeface="Arial Unicode MS" panose="020B0604020202020204" pitchFamily="34" charset="-128"/>
                          <a:cs typeface="Arial Narrow" panose="020B0606020202030204" pitchFamily="34" charset="0"/>
                        </a:rPr>
                        <a:t> </a:t>
                      </a:r>
                      <a:r>
                        <a:rPr lang="en-US" sz="2400" dirty="0">
                          <a:solidFill>
                            <a:srgbClr val="000000"/>
                          </a:solidFill>
                          <a:effectLst/>
                          <a:latin typeface="Arial Narrow" panose="020B0606020202030204" pitchFamily="34" charset="0"/>
                          <a:ea typeface="Arial Unicode MS" panose="020B0604020202020204" pitchFamily="34" charset="-128"/>
                          <a:cs typeface="Arial Narrow" panose="020B0606020202030204" pitchFamily="34" charset="0"/>
                        </a:rPr>
                        <a:t>11,196,691 </a:t>
                      </a:r>
                      <a:endParaRPr lang="en-US" sz="2000" b="0" i="0" u="none" strike="noStrike" dirty="0">
                        <a:solidFill>
                          <a:srgbClr val="000000"/>
                        </a:solidFill>
                        <a:effectLst/>
                        <a:latin typeface="Arial Unicode MS" panose="020B0604020202020204" pitchFamily="34" charset="-128"/>
                        <a:ea typeface="Arial Unicode MS" panose="020B0604020202020204" pitchFamily="34" charset="-128"/>
                      </a:endParaRPr>
                    </a:p>
                  </a:txBody>
                  <a:tcPr marL="9525" marR="9525" marT="9525" marB="0" anchor="ctr"/>
                </a:tc>
                <a:extLst>
                  <a:ext uri="{0D108BD9-81ED-4DB2-BD59-A6C34878D82A}">
                    <a16:rowId xmlns:a16="http://schemas.microsoft.com/office/drawing/2014/main" val="3938859713"/>
                  </a:ext>
                </a:extLst>
              </a:tr>
              <a:tr h="857802">
                <a:tc>
                  <a:txBody>
                    <a:bodyPr/>
                    <a:lstStyle/>
                    <a:p>
                      <a:pPr algn="l" fontAlgn="ctr"/>
                      <a:r>
                        <a:rPr kumimoji="0" lang="en-US" sz="2400" kern="1200" dirty="0">
                          <a:solidFill>
                            <a:srgbClr val="000000"/>
                          </a:solidFill>
                          <a:effectLst/>
                          <a:latin typeface="Arial Narrow" panose="020B0606020202030204" pitchFamily="34" charset="0"/>
                          <a:ea typeface="Arial Unicode MS" panose="020B0604020202020204" pitchFamily="34" charset="-128"/>
                        </a:rPr>
                        <a:t>Mitigating the impact of climate change with nature-based solutions</a:t>
                      </a:r>
                    </a:p>
                  </a:txBody>
                  <a:tcPr marL="9525" marR="9525" marT="9525" marB="0" anchor="ctr"/>
                </a:tc>
                <a:tc>
                  <a:txBody>
                    <a:bodyPr/>
                    <a:lstStyle/>
                    <a:p>
                      <a:pPr algn="r" fontAlgn="ctr"/>
                      <a:r>
                        <a:rPr kumimoji="0" lang="en-US" sz="2400" kern="1200" dirty="0">
                          <a:solidFill>
                            <a:srgbClr val="000000"/>
                          </a:solidFill>
                          <a:effectLst/>
                          <a:latin typeface="Arial Narrow" panose="020B0606020202030204" pitchFamily="34" charset="0"/>
                          <a:ea typeface="Arial Unicode MS" panose="020B0604020202020204" pitchFamily="34" charset="-128"/>
                        </a:rPr>
                        <a:t>29,866,128</a:t>
                      </a:r>
                    </a:p>
                  </a:txBody>
                  <a:tcPr marL="9525" marR="9525" marT="9525" marB="0" anchor="ctr"/>
                </a:tc>
                <a:extLst>
                  <a:ext uri="{0D108BD9-81ED-4DB2-BD59-A6C34878D82A}">
                    <a16:rowId xmlns:a16="http://schemas.microsoft.com/office/drawing/2014/main" val="1724309194"/>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Projects contd.</a:t>
            </a:r>
          </a:p>
        </p:txBody>
      </p:sp>
      <p:sp>
        <p:nvSpPr>
          <p:cNvPr id="3" name="Content Placeholder 2"/>
          <p:cNvSpPr>
            <a:spLocks noGrp="1"/>
          </p:cNvSpPr>
          <p:nvPr>
            <p:ph idx="1"/>
          </p:nvPr>
        </p:nvSpPr>
        <p:spPr/>
        <p:txBody>
          <a:bodyPr/>
          <a:lstStyle/>
          <a:p>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118872" indent="0">
              <a:buNone/>
            </a:pPr>
            <a:endParaRPr lang="en-US" dirty="0"/>
          </a:p>
        </p:txBody>
      </p:sp>
      <p:graphicFrame>
        <p:nvGraphicFramePr>
          <p:cNvPr id="4" name="Content Placeholder 5">
            <a:extLst>
              <a:ext uri="{FF2B5EF4-FFF2-40B4-BE49-F238E27FC236}">
                <a16:creationId xmlns:a16="http://schemas.microsoft.com/office/drawing/2014/main" id="{1DF1B423-CEF5-097F-2AF7-454DBE3E59A1}"/>
              </a:ext>
            </a:extLst>
          </p:cNvPr>
          <p:cNvGraphicFramePr>
            <a:graphicFrameLocks/>
          </p:cNvGraphicFramePr>
          <p:nvPr>
            <p:extLst>
              <p:ext uri="{D42A27DB-BD31-4B8C-83A1-F6EECF244321}">
                <p14:modId xmlns:p14="http://schemas.microsoft.com/office/powerpoint/2010/main" val="2573112023"/>
              </p:ext>
            </p:extLst>
          </p:nvPr>
        </p:nvGraphicFramePr>
        <p:xfrm>
          <a:off x="533400" y="1600200"/>
          <a:ext cx="8337698" cy="5805168"/>
        </p:xfrm>
        <a:graphic>
          <a:graphicData uri="http://schemas.openxmlformats.org/drawingml/2006/table">
            <a:tbl>
              <a:tblPr firstRow="1" bandRow="1">
                <a:tableStyleId>{5C22544A-7EE6-4342-B048-85BDC9FD1C3A}</a:tableStyleId>
              </a:tblPr>
              <a:tblGrid>
                <a:gridCol w="6707865">
                  <a:extLst>
                    <a:ext uri="{9D8B030D-6E8A-4147-A177-3AD203B41FA5}">
                      <a16:colId xmlns:a16="http://schemas.microsoft.com/office/drawing/2014/main" val="1528492054"/>
                    </a:ext>
                  </a:extLst>
                </a:gridCol>
                <a:gridCol w="1629833">
                  <a:extLst>
                    <a:ext uri="{9D8B030D-6E8A-4147-A177-3AD203B41FA5}">
                      <a16:colId xmlns:a16="http://schemas.microsoft.com/office/drawing/2014/main" val="1069182632"/>
                    </a:ext>
                  </a:extLst>
                </a:gridCol>
              </a:tblGrid>
              <a:tr h="967528">
                <a:tc>
                  <a:txBody>
                    <a:bodyPr/>
                    <a:lstStyle/>
                    <a:p>
                      <a:pPr marL="0" marR="0" fontAlgn="t">
                        <a:lnSpc>
                          <a:spcPct val="115000"/>
                        </a:lnSpc>
                        <a:spcAft>
                          <a:spcPts val="1000"/>
                        </a:spcAft>
                        <a:buNone/>
                      </a:pPr>
                      <a:r>
                        <a:rPr lang="en-US" sz="2400" b="0" dirty="0">
                          <a:solidFill>
                            <a:srgbClr val="000000"/>
                          </a:solidFill>
                          <a:effectLst/>
                          <a:latin typeface="Arial Narrow" panose="020B0606020202030204" pitchFamily="34" charset="0"/>
                          <a:ea typeface="Arial Unicode MS" panose="020B0604020202020204" pitchFamily="34" charset="-128"/>
                          <a:cs typeface="Arial Narrow" panose="020B0606020202030204" pitchFamily="34" charset="0"/>
                        </a:rPr>
                        <a:t>Protecting livelihoods and ecosystems in Ethiopia</a:t>
                      </a:r>
                      <a:r>
                        <a:rPr lang="en-GB" sz="2400" b="0" dirty="0">
                          <a:solidFill>
                            <a:srgbClr val="000000"/>
                          </a:solidFill>
                          <a:effectLst/>
                          <a:latin typeface="Arial Narrow" panose="020B0606020202030204" pitchFamily="34" charset="0"/>
                          <a:ea typeface="Arial Unicode MS" panose="020B0604020202020204" pitchFamily="34" charset="-128"/>
                          <a:cs typeface="Arial Narrow" panose="020B0606020202030204" pitchFamily="34" charset="0"/>
                        </a:rPr>
                        <a:t>-</a:t>
                      </a:r>
                      <a:r>
                        <a:rPr lang="en-GB" sz="2400" b="0" dirty="0" err="1">
                          <a:solidFill>
                            <a:srgbClr val="000000"/>
                          </a:solidFill>
                          <a:effectLst/>
                          <a:latin typeface="Arial Narrow" panose="020B0606020202030204" pitchFamily="34" charset="0"/>
                          <a:ea typeface="Arial Unicode MS" panose="020B0604020202020204" pitchFamily="34" charset="-128"/>
                          <a:cs typeface="Arial Narrow" panose="020B0606020202030204" pitchFamily="34" charset="0"/>
                        </a:rPr>
                        <a:t>ll</a:t>
                      </a:r>
                      <a:endParaRPr lang="en-US" sz="2000" b="0" dirty="0">
                        <a:effectLst/>
                        <a:latin typeface="Times New Roman" panose="02020603050405020304" pitchFamily="18" charset="0"/>
                        <a:ea typeface="SimSun" panose="02010600030101010101" pitchFamily="2" charset="-122"/>
                      </a:endParaRPr>
                    </a:p>
                  </a:txBody>
                  <a:tcPr marL="68580" marR="68580" marT="0" marB="0"/>
                </a:tc>
                <a:tc>
                  <a:txBody>
                    <a:bodyPr/>
                    <a:lstStyle/>
                    <a:p>
                      <a:pPr marL="0" marR="0" algn="r" fontAlgn="ctr">
                        <a:lnSpc>
                          <a:spcPct val="115000"/>
                        </a:lnSpc>
                        <a:spcAft>
                          <a:spcPts val="1000"/>
                        </a:spcAft>
                        <a:buNone/>
                      </a:pPr>
                      <a:r>
                        <a:rPr lang="en-US" sz="2400" dirty="0">
                          <a:solidFill>
                            <a:srgbClr val="000000"/>
                          </a:solidFill>
                          <a:effectLst/>
                          <a:latin typeface="Arial Narrow" panose="020B0606020202030204" pitchFamily="34" charset="0"/>
                          <a:ea typeface="Arial Unicode MS" panose="020B0604020202020204" pitchFamily="34" charset="-128"/>
                          <a:cs typeface="Arial Narrow" panose="020B0606020202030204" pitchFamily="34" charset="0"/>
                        </a:rPr>
                        <a:t> </a:t>
                      </a:r>
                      <a:r>
                        <a:rPr lang="en-US" sz="2400" b="0" dirty="0">
                          <a:solidFill>
                            <a:srgbClr val="000000"/>
                          </a:solidFill>
                          <a:effectLst/>
                          <a:latin typeface="Arial Narrow" panose="020B0606020202030204" pitchFamily="34" charset="0"/>
                          <a:ea typeface="Arial Unicode MS" panose="020B0604020202020204" pitchFamily="34" charset="-128"/>
                          <a:cs typeface="Arial Narrow" panose="020B0606020202030204" pitchFamily="34" charset="0"/>
                        </a:rPr>
                        <a:t>2,942,872</a:t>
                      </a:r>
                      <a:endParaRPr lang="en-US" sz="2400" dirty="0">
                        <a:effectLst/>
                        <a:latin typeface="Times New Roman" panose="02020603050405020304" pitchFamily="18" charset="0"/>
                        <a:ea typeface="SimSun" panose="02010600030101010101" pitchFamily="2" charset="-122"/>
                      </a:endParaRPr>
                    </a:p>
                  </a:txBody>
                  <a:tcPr marL="68580" marR="68580" marT="0" marB="0"/>
                </a:tc>
                <a:extLst>
                  <a:ext uri="{0D108BD9-81ED-4DB2-BD59-A6C34878D82A}">
                    <a16:rowId xmlns:a16="http://schemas.microsoft.com/office/drawing/2014/main" val="75902757"/>
                  </a:ext>
                </a:extLst>
              </a:tr>
              <a:tr h="967528">
                <a:tc>
                  <a:txBody>
                    <a:bodyPr/>
                    <a:lstStyle/>
                    <a:p>
                      <a:pPr marL="0" marR="0" algn="just" fontAlgn="t">
                        <a:lnSpc>
                          <a:spcPct val="115000"/>
                        </a:lnSpc>
                        <a:spcAft>
                          <a:spcPts val="1000"/>
                        </a:spcAft>
                        <a:buNone/>
                      </a:pPr>
                      <a:r>
                        <a:rPr lang="en-GB" sz="2400" dirty="0">
                          <a:solidFill>
                            <a:srgbClr val="000000"/>
                          </a:solidFill>
                          <a:effectLst/>
                          <a:latin typeface="Arial Narrow" panose="020B0606020202030204" pitchFamily="34" charset="0"/>
                          <a:ea typeface="Arial Unicode MS" panose="020B0604020202020204" pitchFamily="34" charset="-128"/>
                          <a:cs typeface="Arial Narrow" panose="020B0606020202030204" pitchFamily="34" charset="0"/>
                        </a:rPr>
                        <a:t>Phase-IV CRWASH in Ari Zone,  Ethiopia</a:t>
                      </a:r>
                      <a:endParaRPr lang="en-US" sz="2000" dirty="0">
                        <a:effectLst/>
                        <a:latin typeface="Times New Roman" panose="02020603050405020304" pitchFamily="18" charset="0"/>
                        <a:ea typeface="SimSun" panose="02010600030101010101" pitchFamily="2" charset="-122"/>
                      </a:endParaRPr>
                    </a:p>
                  </a:txBody>
                  <a:tcPr marL="68580" marR="68580" marT="0" marB="0"/>
                </a:tc>
                <a:tc>
                  <a:txBody>
                    <a:bodyPr/>
                    <a:lstStyle/>
                    <a:p>
                      <a:pPr marL="0" marR="0" algn="r" fontAlgn="ctr">
                        <a:lnSpc>
                          <a:spcPct val="115000"/>
                        </a:lnSpc>
                        <a:spcAft>
                          <a:spcPts val="1000"/>
                        </a:spcAft>
                        <a:buNone/>
                      </a:pPr>
                      <a:r>
                        <a:rPr lang="en-US" sz="2400" dirty="0">
                          <a:solidFill>
                            <a:srgbClr val="000000"/>
                          </a:solidFill>
                          <a:effectLst/>
                          <a:latin typeface="Arial Narrow" panose="020B0606020202030204" pitchFamily="34" charset="0"/>
                          <a:ea typeface="Arial Unicode MS" panose="020B0604020202020204" pitchFamily="34" charset="-128"/>
                          <a:cs typeface="Arial Narrow" panose="020B0606020202030204" pitchFamily="34" charset="0"/>
                        </a:rPr>
                        <a:t> 12,017,377 </a:t>
                      </a:r>
                      <a:endParaRPr lang="en-US" sz="2400" dirty="0">
                        <a:effectLst/>
                        <a:latin typeface="Times New Roman" panose="02020603050405020304" pitchFamily="18" charset="0"/>
                        <a:ea typeface="SimSun" panose="02010600030101010101" pitchFamily="2" charset="-122"/>
                      </a:endParaRPr>
                    </a:p>
                  </a:txBody>
                  <a:tcPr marL="68580" marR="68580" marT="0" marB="0"/>
                </a:tc>
                <a:extLst>
                  <a:ext uri="{0D108BD9-81ED-4DB2-BD59-A6C34878D82A}">
                    <a16:rowId xmlns:a16="http://schemas.microsoft.com/office/drawing/2014/main" val="3099063323"/>
                  </a:ext>
                </a:extLst>
              </a:tr>
              <a:tr h="967528">
                <a:tc>
                  <a:txBody>
                    <a:bodyPr/>
                    <a:lstStyle/>
                    <a:p>
                      <a:pPr algn="l" fontAlgn="ctr"/>
                      <a:r>
                        <a:rPr kumimoji="0" lang="en-US" sz="2400" kern="1200" dirty="0">
                          <a:solidFill>
                            <a:srgbClr val="000000"/>
                          </a:solidFill>
                          <a:effectLst/>
                          <a:latin typeface="Arial Narrow" panose="020B0606020202030204" pitchFamily="34" charset="0"/>
                          <a:ea typeface="Arial Unicode MS" panose="020B0604020202020204" pitchFamily="34" charset="-128"/>
                        </a:rPr>
                        <a:t>Response to Marburg virus disease outbreak in Jinka and surrounding areas</a:t>
                      </a:r>
                    </a:p>
                  </a:txBody>
                  <a:tcPr marL="9525" marR="9525" marT="9525" marB="0" anchor="ctr"/>
                </a:tc>
                <a:tc>
                  <a:txBody>
                    <a:bodyPr/>
                    <a:lstStyle/>
                    <a:p>
                      <a:pPr algn="r" fontAlgn="ctr"/>
                      <a:r>
                        <a:rPr kumimoji="0" lang="en-US" sz="2400" kern="1200" dirty="0">
                          <a:solidFill>
                            <a:srgbClr val="000000"/>
                          </a:solidFill>
                          <a:effectLst/>
                          <a:latin typeface="Arial Narrow" panose="020B0606020202030204" pitchFamily="34" charset="0"/>
                          <a:ea typeface="Arial Unicode MS" panose="020B0604020202020204" pitchFamily="34" charset="-128"/>
                        </a:rPr>
                        <a:t>30,000,765</a:t>
                      </a:r>
                    </a:p>
                  </a:txBody>
                  <a:tcPr marL="9525" marR="9525" marT="9525" marB="0" anchor="ctr"/>
                </a:tc>
                <a:extLst>
                  <a:ext uri="{0D108BD9-81ED-4DB2-BD59-A6C34878D82A}">
                    <a16:rowId xmlns:a16="http://schemas.microsoft.com/office/drawing/2014/main" val="2625565432"/>
                  </a:ext>
                </a:extLst>
              </a:tr>
              <a:tr h="967528">
                <a:tc>
                  <a:txBody>
                    <a:bodyPr/>
                    <a:lstStyle/>
                    <a:p>
                      <a:pPr algn="l" fontAlgn="ctr"/>
                      <a:r>
                        <a:rPr lang="en-US" sz="2400" b="0" i="0" u="none" strike="noStrike" dirty="0">
                          <a:solidFill>
                            <a:srgbClr val="000000"/>
                          </a:solidFill>
                          <a:effectLst/>
                          <a:latin typeface="Arial Unicode MS" panose="020B0604020202020204" pitchFamily="34" charset="-128"/>
                          <a:ea typeface="Arial Unicode MS" panose="020B0604020202020204" pitchFamily="34" charset="-128"/>
                        </a:rPr>
                        <a:t>Sub-grantee (PIE)</a:t>
                      </a:r>
                    </a:p>
                  </a:txBody>
                  <a:tcPr marL="9525" marR="9525" marT="9525" marB="0" anchor="ctr"/>
                </a:tc>
                <a:tc>
                  <a:txBody>
                    <a:bodyPr/>
                    <a:lstStyle/>
                    <a:p>
                      <a:pPr algn="r" fontAlgn="ctr"/>
                      <a:r>
                        <a:rPr lang="en-US" sz="2400" b="0" i="0" u="none" strike="noStrike" dirty="0">
                          <a:solidFill>
                            <a:srgbClr val="000000"/>
                          </a:solidFill>
                          <a:effectLst/>
                          <a:latin typeface="Arial Unicode MS" panose="020B0604020202020204" pitchFamily="34" charset="-128"/>
                          <a:ea typeface="Arial Unicode MS" panose="020B0604020202020204" pitchFamily="34" charset="-128"/>
                        </a:rPr>
                        <a:t>11,990,528</a:t>
                      </a:r>
                    </a:p>
                  </a:txBody>
                  <a:tcPr marL="9525" marR="9525" marT="9525" marB="0" anchor="ctr"/>
                </a:tc>
                <a:extLst>
                  <a:ext uri="{0D108BD9-81ED-4DB2-BD59-A6C34878D82A}">
                    <a16:rowId xmlns:a16="http://schemas.microsoft.com/office/drawing/2014/main" val="4191413831"/>
                  </a:ext>
                </a:extLst>
              </a:tr>
              <a:tr h="967528">
                <a:tc>
                  <a:txBody>
                    <a:bodyPr/>
                    <a:lstStyle/>
                    <a:p>
                      <a:pPr algn="l" fontAlgn="ctr"/>
                      <a:r>
                        <a:rPr lang="en-US" sz="2400" b="1" i="0" u="none" strike="noStrike" dirty="0">
                          <a:solidFill>
                            <a:srgbClr val="000000"/>
                          </a:solidFill>
                          <a:effectLst/>
                          <a:latin typeface="Arial Unicode MS" panose="020B0604020202020204" pitchFamily="34" charset="-128"/>
                          <a:ea typeface="Arial Unicode MS" panose="020B0604020202020204" pitchFamily="34" charset="-128"/>
                        </a:rPr>
                        <a:t>Total</a:t>
                      </a:r>
                    </a:p>
                  </a:txBody>
                  <a:tcPr marL="9525" marR="9525" marT="9525" marB="0" anchor="ctr"/>
                </a:tc>
                <a:tc>
                  <a:txBody>
                    <a:bodyPr/>
                    <a:lstStyle/>
                    <a:p>
                      <a:pPr algn="l" fontAlgn="ctr"/>
                      <a:r>
                        <a:rPr lang="en-US" sz="2400" b="1" dirty="0">
                          <a:solidFill>
                            <a:srgbClr val="000000"/>
                          </a:solidFill>
                          <a:effectLst/>
                          <a:latin typeface="Arial Narrow" panose="020B0606020202030204" pitchFamily="34" charset="0"/>
                          <a:ea typeface="Arial Unicode MS" panose="020B0604020202020204" pitchFamily="34" charset="-128"/>
                          <a:cs typeface="Arial Narrow" panose="020B0606020202030204" pitchFamily="34" charset="0"/>
                        </a:rPr>
                        <a:t>373,464,357 </a:t>
                      </a:r>
                      <a:endParaRPr lang="en-US" sz="2400" b="0" i="0" u="none" strike="noStrike" dirty="0">
                        <a:solidFill>
                          <a:srgbClr val="000000"/>
                        </a:solidFill>
                        <a:effectLst/>
                        <a:latin typeface="Arial Unicode MS" panose="020B0604020202020204" pitchFamily="34" charset="-128"/>
                        <a:ea typeface="Arial Unicode MS" panose="020B0604020202020204" pitchFamily="34" charset="-128"/>
                      </a:endParaRPr>
                    </a:p>
                  </a:txBody>
                  <a:tcPr marL="9525" marR="9525" marT="9525" marB="0" anchor="ctr"/>
                </a:tc>
                <a:extLst>
                  <a:ext uri="{0D108BD9-81ED-4DB2-BD59-A6C34878D82A}">
                    <a16:rowId xmlns:a16="http://schemas.microsoft.com/office/drawing/2014/main" val="1033833751"/>
                  </a:ext>
                </a:extLst>
              </a:tr>
              <a:tr h="967528">
                <a:tc>
                  <a:txBody>
                    <a:bodyPr/>
                    <a:lstStyle/>
                    <a:p>
                      <a:pPr algn="l" fontAlgn="ctr"/>
                      <a:endParaRPr lang="en-US" sz="2000" b="0" i="0" u="none" strike="noStrike" dirty="0">
                        <a:solidFill>
                          <a:srgbClr val="000000"/>
                        </a:solidFill>
                        <a:effectLst/>
                        <a:latin typeface="Arial Unicode MS" panose="020B0604020202020204" pitchFamily="34" charset="-128"/>
                        <a:ea typeface="Arial Unicode MS" panose="020B0604020202020204" pitchFamily="34" charset="-128"/>
                      </a:endParaRPr>
                    </a:p>
                  </a:txBody>
                  <a:tcPr marL="9525" marR="9525" marT="9525" marB="0" anchor="ctr"/>
                </a:tc>
                <a:tc>
                  <a:txBody>
                    <a:bodyPr/>
                    <a:lstStyle/>
                    <a:p>
                      <a:pPr algn="l" fontAlgn="ctr"/>
                      <a:endParaRPr lang="en-US" sz="2000" b="0" i="0" u="none" strike="noStrike" dirty="0">
                        <a:solidFill>
                          <a:srgbClr val="000000"/>
                        </a:solidFill>
                        <a:effectLst/>
                        <a:latin typeface="Arial Unicode MS" panose="020B0604020202020204" pitchFamily="34" charset="-128"/>
                        <a:ea typeface="Arial Unicode MS" panose="020B0604020202020204" pitchFamily="34" charset="-128"/>
                      </a:endParaRPr>
                    </a:p>
                  </a:txBody>
                  <a:tcPr marL="9525" marR="9525" marT="9525" marB="0" anchor="ctr"/>
                </a:tc>
                <a:extLst>
                  <a:ext uri="{0D108BD9-81ED-4DB2-BD59-A6C34878D82A}">
                    <a16:rowId xmlns:a16="http://schemas.microsoft.com/office/drawing/2014/main" val="251560018"/>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Autofit/>
          </a:bodyPr>
          <a:lstStyle/>
          <a:p>
            <a:r>
              <a:rPr lang="en-US" sz="3600" dirty="0">
                <a:solidFill>
                  <a:schemeClr val="bg1"/>
                </a:solidFill>
              </a:rPr>
              <a:t>Organizational Development Initiatives</a:t>
            </a:r>
          </a:p>
        </p:txBody>
      </p:sp>
      <p:sp>
        <p:nvSpPr>
          <p:cNvPr id="3" name="Content Placeholder 2"/>
          <p:cNvSpPr>
            <a:spLocks noGrp="1"/>
          </p:cNvSpPr>
          <p:nvPr>
            <p:ph idx="1"/>
          </p:nvPr>
        </p:nvSpPr>
        <p:spPr>
          <a:xfrm>
            <a:off x="457200" y="1775191"/>
            <a:ext cx="8229600" cy="4778009"/>
          </a:xfrm>
        </p:spPr>
        <p:txBody>
          <a:bodyPr>
            <a:noAutofit/>
          </a:bodyPr>
          <a:lstStyle/>
          <a:p>
            <a:pPr>
              <a:lnSpc>
                <a:spcPct val="120000"/>
              </a:lnSpc>
              <a:buBlip>
                <a:blip r:embed="rId2"/>
              </a:buBlip>
            </a:pPr>
            <a:r>
              <a:rPr lang="en-US" sz="2000" dirty="0"/>
              <a:t>Continued implementation of organizational capacity development plan</a:t>
            </a:r>
          </a:p>
          <a:p>
            <a:pPr>
              <a:lnSpc>
                <a:spcPct val="120000"/>
              </a:lnSpc>
              <a:buBlip>
                <a:blip r:embed="rId2"/>
              </a:buBlip>
            </a:pPr>
            <a:r>
              <a:rPr lang="en-US" sz="2000" dirty="0"/>
              <a:t>Strengthening of social enterprise</a:t>
            </a:r>
          </a:p>
          <a:p>
            <a:pPr>
              <a:lnSpc>
                <a:spcPct val="120000"/>
              </a:lnSpc>
              <a:buBlip>
                <a:blip r:embed="rId2"/>
              </a:buBlip>
            </a:pPr>
            <a:r>
              <a:rPr lang="en-US" sz="2000" dirty="0"/>
              <a:t>Implementation of new strategic plan</a:t>
            </a:r>
          </a:p>
          <a:p>
            <a:pPr>
              <a:lnSpc>
                <a:spcPct val="120000"/>
              </a:lnSpc>
              <a:buBlip>
                <a:blip r:embed="rId2"/>
              </a:buBlip>
            </a:pPr>
            <a:r>
              <a:rPr lang="en-US" sz="2000" dirty="0"/>
              <a:t>Revision of policy and procedural manuals on the basis of the new strategic plan</a:t>
            </a:r>
          </a:p>
          <a:p>
            <a:pPr>
              <a:lnSpc>
                <a:spcPct val="120000"/>
              </a:lnSpc>
              <a:buBlip>
                <a:blip r:embed="rId2"/>
              </a:buBlip>
            </a:pPr>
            <a:r>
              <a:rPr lang="en-US" sz="2000" dirty="0"/>
              <a:t>Continued institutionalization of  Core Humanitarian Standards and other relevant policies and procedures</a:t>
            </a:r>
          </a:p>
          <a:p>
            <a:pPr lvl="0">
              <a:lnSpc>
                <a:spcPct val="120000"/>
              </a:lnSpc>
              <a:buBlip>
                <a:blip r:embed="rId2"/>
              </a:buBlip>
            </a:pPr>
            <a:r>
              <a:rPr lang="en-US" sz="2000" dirty="0"/>
              <a:t>Continued effort of diversifying partners</a:t>
            </a:r>
          </a:p>
          <a:p>
            <a:pPr lvl="0">
              <a:lnSpc>
                <a:spcPct val="120000"/>
              </a:lnSpc>
              <a:buBlip>
                <a:blip r:embed="rId2"/>
              </a:buBlip>
            </a:pPr>
            <a:r>
              <a:rPr lang="en-US" sz="2000" dirty="0"/>
              <a:t>Strengthening relationships with stakeholders</a:t>
            </a:r>
          </a:p>
          <a:p>
            <a:pPr lvl="0">
              <a:lnSpc>
                <a:spcPct val="120000"/>
              </a:lnSpc>
              <a:buBlip>
                <a:blip r:embed="rId2"/>
              </a:buBlip>
            </a:pPr>
            <a:r>
              <a:rPr lang="en-US" sz="2000" dirty="0"/>
              <a:t>Documentation of good practices</a:t>
            </a:r>
          </a:p>
          <a:p>
            <a:pPr lvl="0">
              <a:lnSpc>
                <a:spcPct val="120000"/>
              </a:lnSpc>
              <a:buBlip>
                <a:blip r:embed="rId2"/>
              </a:buBlip>
            </a:pPr>
            <a:r>
              <a:rPr lang="en-US" sz="2000" dirty="0"/>
              <a:t>Enhancing organizational visibility</a:t>
            </a:r>
          </a:p>
          <a:p>
            <a:pPr lvl="0">
              <a:lnSpc>
                <a:spcPct val="120000"/>
              </a:lnSpc>
              <a:buBlip>
                <a:blip r:embed="rId2"/>
              </a:buBlip>
            </a:pPr>
            <a:endParaRPr lang="en-US" sz="2000" dirty="0"/>
          </a:p>
          <a:p>
            <a:pPr lvl="0">
              <a:lnSpc>
                <a:spcPct val="120000"/>
              </a:lnSpc>
              <a:buBlip>
                <a:blip r:embed="rId2"/>
              </a:buBlip>
            </a:pPr>
            <a:endParaRPr lang="en-US" sz="1800" dirty="0"/>
          </a:p>
          <a:p>
            <a:pPr lvl="0">
              <a:lnSpc>
                <a:spcPct val="120000"/>
              </a:lnSpc>
              <a:buNone/>
            </a:pPr>
            <a:endParaRPr lang="en-US" sz="1800" dirty="0"/>
          </a:p>
          <a:p>
            <a:endParaRPr lang="en-US"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6734C-46A9-602E-F6E5-6A159AB4D156}"/>
              </a:ext>
            </a:extLst>
          </p:cNvPr>
          <p:cNvSpPr>
            <a:spLocks noGrp="1"/>
          </p:cNvSpPr>
          <p:nvPr>
            <p:ph type="title"/>
          </p:nvPr>
        </p:nvSpPr>
        <p:spPr/>
        <p:txBody>
          <a:bodyPr>
            <a:normAutofit fontScale="90000"/>
          </a:bodyPr>
          <a:lstStyle/>
          <a:p>
            <a:r>
              <a:rPr lang="en-US" sz="4800" u="none" strike="noStrike" dirty="0">
                <a:effectLst/>
              </a:rPr>
              <a:t>AFD Budget by Component -2026</a:t>
            </a:r>
            <a:br>
              <a:rPr lang="en-US" sz="4800" b="1" i="0" u="none" strike="noStrike" dirty="0">
                <a:solidFill>
                  <a:srgbClr val="000000"/>
                </a:solidFill>
                <a:effectLst/>
                <a:latin typeface="Arial" panose="020B0604020202020204" pitchFamily="34" charset="0"/>
              </a:rPr>
            </a:br>
            <a:endParaRPr lang="en-US" dirty="0"/>
          </a:p>
        </p:txBody>
      </p:sp>
      <p:graphicFrame>
        <p:nvGraphicFramePr>
          <p:cNvPr id="6" name="Table 5">
            <a:extLst>
              <a:ext uri="{FF2B5EF4-FFF2-40B4-BE49-F238E27FC236}">
                <a16:creationId xmlns:a16="http://schemas.microsoft.com/office/drawing/2014/main" id="{53F9583B-C40F-4A0D-54B9-59FD6F760311}"/>
              </a:ext>
            </a:extLst>
          </p:cNvPr>
          <p:cNvGraphicFramePr>
            <a:graphicFrameLocks noGrp="1"/>
          </p:cNvGraphicFramePr>
          <p:nvPr>
            <p:extLst>
              <p:ext uri="{D42A27DB-BD31-4B8C-83A1-F6EECF244321}">
                <p14:modId xmlns:p14="http://schemas.microsoft.com/office/powerpoint/2010/main" val="787592492"/>
              </p:ext>
            </p:extLst>
          </p:nvPr>
        </p:nvGraphicFramePr>
        <p:xfrm>
          <a:off x="914400" y="1647952"/>
          <a:ext cx="7620000" cy="4524246"/>
        </p:xfrm>
        <a:graphic>
          <a:graphicData uri="http://schemas.openxmlformats.org/drawingml/2006/table">
            <a:tbl>
              <a:tblPr/>
              <a:tblGrid>
                <a:gridCol w="5647511">
                  <a:extLst>
                    <a:ext uri="{9D8B030D-6E8A-4147-A177-3AD203B41FA5}">
                      <a16:colId xmlns:a16="http://schemas.microsoft.com/office/drawing/2014/main" val="3144901360"/>
                    </a:ext>
                  </a:extLst>
                </a:gridCol>
                <a:gridCol w="1972489">
                  <a:extLst>
                    <a:ext uri="{9D8B030D-6E8A-4147-A177-3AD203B41FA5}">
                      <a16:colId xmlns:a16="http://schemas.microsoft.com/office/drawing/2014/main" val="3512202767"/>
                    </a:ext>
                  </a:extLst>
                </a:gridCol>
              </a:tblGrid>
              <a:tr h="374219">
                <a:tc>
                  <a:txBody>
                    <a:bodyPr/>
                    <a:lstStyle/>
                    <a:p>
                      <a:pPr algn="l" fontAlgn="ctr"/>
                      <a:r>
                        <a:rPr lang="en-US" sz="1000" b="1" i="0" u="none" strike="noStrike">
                          <a:solidFill>
                            <a:srgbClr val="000000"/>
                          </a:solidFill>
                          <a:effectLst/>
                          <a:latin typeface="Arial Unicode MS" panose="020B0604020202020204" pitchFamily="34" charset="-128"/>
                          <a:ea typeface="Arial Unicode MS" panose="020B0604020202020204" pitchFamily="34" charset="-128"/>
                        </a:rPr>
                        <a:t>Thematic Budget Component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000" b="1" i="0" u="none" strike="noStrike" dirty="0">
                          <a:solidFill>
                            <a:srgbClr val="000000"/>
                          </a:solidFill>
                          <a:effectLst/>
                          <a:latin typeface="Arial Unicode MS" panose="020B0604020202020204" pitchFamily="34" charset="-128"/>
                          <a:ea typeface="Arial Unicode MS" panose="020B0604020202020204" pitchFamily="34" charset="-128"/>
                        </a:rPr>
                        <a:t>         Budget (ETB)</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14208435"/>
                  </a:ext>
                </a:extLst>
              </a:tr>
              <a:tr h="374219">
                <a:tc>
                  <a:txBody>
                    <a:bodyPr/>
                    <a:lstStyle/>
                    <a:p>
                      <a:pPr algn="l" rtl="0" fontAlgn="t"/>
                      <a:r>
                        <a:rPr lang="en-US" sz="1000" b="0" i="0" u="none" strike="noStrike">
                          <a:solidFill>
                            <a:srgbClr val="000000"/>
                          </a:solidFill>
                          <a:effectLst/>
                          <a:latin typeface="Arial Unicode MS" panose="020B0604020202020204" pitchFamily="34" charset="-128"/>
                          <a:ea typeface="Arial Unicode MS" panose="020B0604020202020204" pitchFamily="34" charset="-128"/>
                        </a:rPr>
                        <a:t>Resilient livelihoods</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US" sz="1000" b="0" i="0" u="none" strike="noStrike" dirty="0">
                          <a:solidFill>
                            <a:schemeClr val="tx1"/>
                          </a:solidFill>
                          <a:effectLst/>
                          <a:latin typeface="Arial Unicode MS" panose="020B0604020202020204" pitchFamily="34" charset="-128"/>
                          <a:ea typeface="Arial Unicode MS" panose="020B0604020202020204" pitchFamily="34" charset="-128"/>
                        </a:rPr>
                        <a:t>11,113,802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32621007"/>
                  </a:ext>
                </a:extLst>
              </a:tr>
              <a:tr h="374219">
                <a:tc>
                  <a:txBody>
                    <a:bodyPr/>
                    <a:lstStyle/>
                    <a:p>
                      <a:pPr algn="l" rtl="0" fontAlgn="t"/>
                      <a:r>
                        <a:rPr lang="en-US" sz="1000" b="0" i="0" u="none" strike="noStrike">
                          <a:solidFill>
                            <a:srgbClr val="000000"/>
                          </a:solidFill>
                          <a:effectLst/>
                          <a:latin typeface="Arial Unicode MS" panose="020B0604020202020204" pitchFamily="34" charset="-128"/>
                          <a:ea typeface="Arial Unicode MS" panose="020B0604020202020204" pitchFamily="34" charset="-128"/>
                        </a:rPr>
                        <a:t>WASH and other basic services</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US" sz="1000" b="0" i="0" u="none" strike="noStrike" dirty="0">
                          <a:solidFill>
                            <a:schemeClr val="tx1"/>
                          </a:solidFill>
                          <a:effectLst/>
                          <a:latin typeface="Arial Unicode MS" panose="020B0604020202020204" pitchFamily="34" charset="-128"/>
                          <a:ea typeface="Arial Unicode MS" panose="020B0604020202020204" pitchFamily="34" charset="-128"/>
                        </a:rPr>
                        <a:t>        78,781,924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12458644"/>
                  </a:ext>
                </a:extLst>
              </a:tr>
              <a:tr h="374219">
                <a:tc>
                  <a:txBody>
                    <a:bodyPr/>
                    <a:lstStyle/>
                    <a:p>
                      <a:pPr algn="l" rtl="0" fontAlgn="t"/>
                      <a:r>
                        <a:rPr lang="en-US" sz="1000" b="0" i="0" u="none" strike="noStrike" dirty="0">
                          <a:solidFill>
                            <a:srgbClr val="000000"/>
                          </a:solidFill>
                          <a:effectLst/>
                          <a:latin typeface="Arial Unicode MS" panose="020B0604020202020204" pitchFamily="34" charset="-128"/>
                          <a:ea typeface="Arial Unicode MS" panose="020B0604020202020204" pitchFamily="34" charset="-128"/>
                        </a:rPr>
                        <a:t>Management and governance of natural resources</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US" sz="1000" b="0" i="0" u="none" strike="noStrike" dirty="0">
                          <a:solidFill>
                            <a:schemeClr val="tx1"/>
                          </a:solidFill>
                          <a:effectLst/>
                          <a:latin typeface="Arial Unicode MS" panose="020B0604020202020204" pitchFamily="34" charset="-128"/>
                          <a:ea typeface="Arial Unicode MS" panose="020B0604020202020204" pitchFamily="34" charset="-128"/>
                        </a:rPr>
                        <a:t>3,375,436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86666192"/>
                  </a:ext>
                </a:extLst>
              </a:tr>
              <a:tr h="374219">
                <a:tc>
                  <a:txBody>
                    <a:bodyPr/>
                    <a:lstStyle/>
                    <a:p>
                      <a:pPr algn="l" rtl="0" fontAlgn="t"/>
                      <a:r>
                        <a:rPr lang="en-US" sz="1000" b="0" i="0" u="none" strike="noStrike">
                          <a:solidFill>
                            <a:srgbClr val="000000"/>
                          </a:solidFill>
                          <a:effectLst/>
                          <a:latin typeface="Arial Unicode MS" panose="020B0604020202020204" pitchFamily="34" charset="-128"/>
                          <a:ea typeface="Arial Unicode MS" panose="020B0604020202020204" pitchFamily="34" charset="-128"/>
                        </a:rPr>
                        <a:t>DRM and Social protection</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US" sz="1000" b="0" i="0" u="none" strike="noStrike" dirty="0">
                          <a:solidFill>
                            <a:schemeClr val="tx1"/>
                          </a:solidFill>
                          <a:effectLst/>
                          <a:latin typeface="Arial Unicode MS" panose="020B0604020202020204" pitchFamily="34" charset="-128"/>
                          <a:ea typeface="Arial Unicode MS" panose="020B0604020202020204" pitchFamily="34" charset="-128"/>
                        </a:rPr>
                        <a:t>        109,584,550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9249886"/>
                  </a:ext>
                </a:extLst>
              </a:tr>
              <a:tr h="374219">
                <a:tc>
                  <a:txBody>
                    <a:bodyPr/>
                    <a:lstStyle/>
                    <a:p>
                      <a:pPr algn="l" rtl="0" fontAlgn="t"/>
                      <a:r>
                        <a:rPr lang="en-US" sz="1000" b="0" i="0" u="none" strike="noStrike">
                          <a:solidFill>
                            <a:srgbClr val="000000"/>
                          </a:solidFill>
                          <a:effectLst/>
                          <a:latin typeface="Arial Unicode MS" panose="020B0604020202020204" pitchFamily="34" charset="-128"/>
                          <a:ea typeface="Arial Unicode MS" panose="020B0604020202020204" pitchFamily="34" charset="-128"/>
                        </a:rPr>
                        <a:t>Civic engagement for accountable governance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US" sz="1000" b="0" i="0" u="none" strike="noStrike" dirty="0">
                          <a:solidFill>
                            <a:schemeClr val="tx1"/>
                          </a:solidFill>
                          <a:effectLst/>
                          <a:latin typeface="Arial Unicode MS" panose="020B0604020202020204" pitchFamily="34" charset="-128"/>
                          <a:ea typeface="Arial Unicode MS" panose="020B0604020202020204" pitchFamily="34" charset="-128"/>
                        </a:rPr>
                        <a:t>        13,344,833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10186706"/>
                  </a:ext>
                </a:extLst>
              </a:tr>
              <a:tr h="374219">
                <a:tc>
                  <a:txBody>
                    <a:bodyPr/>
                    <a:lstStyle/>
                    <a:p>
                      <a:pPr algn="l" rtl="0" fontAlgn="t"/>
                      <a:r>
                        <a:rPr lang="en-US" sz="1000" b="0" i="0" u="none" strike="noStrike">
                          <a:solidFill>
                            <a:srgbClr val="000000"/>
                          </a:solidFill>
                          <a:effectLst/>
                          <a:latin typeface="Arial Unicode MS" panose="020B0604020202020204" pitchFamily="34" charset="-128"/>
                          <a:ea typeface="Arial Unicode MS" panose="020B0604020202020204" pitchFamily="34" charset="-128"/>
                        </a:rPr>
                        <a:t>Programme management</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US" sz="1000" b="0" i="0" u="none" strike="noStrike" dirty="0">
                          <a:solidFill>
                            <a:schemeClr val="tx1"/>
                          </a:solidFill>
                          <a:effectLst/>
                          <a:latin typeface="Arial Unicode MS" panose="020B0604020202020204" pitchFamily="34" charset="-128"/>
                          <a:ea typeface="Arial Unicode MS" panose="020B0604020202020204" pitchFamily="34" charset="-128"/>
                        </a:rPr>
                        <a:t>        43,698,531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89339956"/>
                  </a:ext>
                </a:extLst>
              </a:tr>
              <a:tr h="374219">
                <a:tc>
                  <a:txBody>
                    <a:bodyPr/>
                    <a:lstStyle/>
                    <a:p>
                      <a:pPr algn="l" rtl="0" fontAlgn="t"/>
                      <a:r>
                        <a:rPr lang="en-US" sz="1000" b="0" i="0" u="none" strike="noStrike">
                          <a:solidFill>
                            <a:srgbClr val="000000"/>
                          </a:solidFill>
                          <a:effectLst/>
                          <a:latin typeface="Arial Unicode MS" panose="020B0604020202020204" pitchFamily="34" charset="-128"/>
                          <a:ea typeface="Arial Unicode MS" panose="020B0604020202020204" pitchFamily="34" charset="-128"/>
                        </a:rPr>
                        <a:t>Programme staff salary &amp; benefits</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US" sz="1000" b="0" i="0" u="none" strike="noStrike" dirty="0">
                          <a:solidFill>
                            <a:schemeClr val="tx1"/>
                          </a:solidFill>
                          <a:effectLst/>
                          <a:latin typeface="Arial Unicode MS" panose="020B0604020202020204" pitchFamily="34" charset="-128"/>
                          <a:ea typeface="Arial Unicode MS" panose="020B0604020202020204" pitchFamily="34" charset="-128"/>
                        </a:rPr>
                        <a:t>        48,668,182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4289615"/>
                  </a:ext>
                </a:extLst>
              </a:tr>
              <a:tr h="272873">
                <a:tc>
                  <a:txBody>
                    <a:bodyPr/>
                    <a:lstStyle/>
                    <a:p>
                      <a:pPr algn="l" rtl="0" fontAlgn="t"/>
                      <a:r>
                        <a:rPr lang="en-US" sz="1000" b="1" i="0" u="none" strike="noStrike" dirty="0">
                          <a:solidFill>
                            <a:srgbClr val="000000"/>
                          </a:solidFill>
                          <a:effectLst/>
                          <a:latin typeface="Arial Unicode MS" panose="020B0604020202020204" pitchFamily="34" charset="-128"/>
                          <a:ea typeface="Arial Unicode MS" panose="020B0604020202020204" pitchFamily="34" charset="-128"/>
                        </a:rPr>
                        <a:t>Total Program Expenses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US" sz="1000" b="1" i="0" u="none" strike="noStrike" dirty="0">
                          <a:solidFill>
                            <a:schemeClr val="tx1"/>
                          </a:solidFill>
                          <a:effectLst/>
                          <a:latin typeface="Arial Unicode MS" panose="020B0604020202020204" pitchFamily="34" charset="-128"/>
                          <a:ea typeface="Arial Unicode MS" panose="020B0604020202020204" pitchFamily="34" charset="-128"/>
                        </a:rPr>
                        <a:t>   308,567,258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26443582"/>
                  </a:ext>
                </a:extLst>
              </a:tr>
              <a:tr h="248334">
                <a:tc>
                  <a:txBody>
                    <a:bodyPr/>
                    <a:lstStyle/>
                    <a:p>
                      <a:pPr algn="l" rtl="0" fontAlgn="t"/>
                      <a:r>
                        <a:rPr lang="en-US" sz="1000" b="0" i="0" u="none" strike="noStrike" dirty="0">
                          <a:solidFill>
                            <a:srgbClr val="000000"/>
                          </a:solidFill>
                          <a:effectLst/>
                          <a:latin typeface="Arial Unicode MS" panose="020B0604020202020204" pitchFamily="34" charset="-128"/>
                          <a:ea typeface="Arial Unicode MS" panose="020B0604020202020204" pitchFamily="34" charset="-128"/>
                        </a:rPr>
                        <a:t>Sub-grantee -PIE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US" sz="1000" b="0" i="0" u="none" strike="noStrike" dirty="0">
                          <a:solidFill>
                            <a:schemeClr val="tx1"/>
                          </a:solidFill>
                          <a:effectLst/>
                          <a:latin typeface="Arial Unicode MS" panose="020B0604020202020204" pitchFamily="34" charset="-128"/>
                          <a:ea typeface="Arial Unicode MS" panose="020B0604020202020204" pitchFamily="34" charset="-128"/>
                        </a:rPr>
                        <a:t>11,990,528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36578232"/>
                  </a:ext>
                </a:extLst>
              </a:tr>
              <a:tr h="374219">
                <a:tc>
                  <a:txBody>
                    <a:bodyPr/>
                    <a:lstStyle/>
                    <a:p>
                      <a:pPr algn="l" rtl="0" fontAlgn="t"/>
                      <a:r>
                        <a:rPr lang="en-US" sz="1000" b="1" i="0" u="none" strike="noStrike" dirty="0">
                          <a:solidFill>
                            <a:srgbClr val="000000"/>
                          </a:solidFill>
                          <a:effectLst/>
                          <a:latin typeface="Arial Unicode MS" panose="020B0604020202020204" pitchFamily="34" charset="-128"/>
                          <a:ea typeface="Arial Unicode MS" panose="020B0604020202020204" pitchFamily="34" charset="-128"/>
                        </a:rPr>
                        <a:t>Grand total </a:t>
                      </a:r>
                      <a:r>
                        <a:rPr lang="en-US" sz="1000" b="1" i="0" u="none" strike="noStrike" dirty="0" err="1">
                          <a:solidFill>
                            <a:srgbClr val="000000"/>
                          </a:solidFill>
                          <a:effectLst/>
                          <a:latin typeface="Arial Unicode MS" panose="020B0604020202020204" pitchFamily="34" charset="-128"/>
                          <a:ea typeface="Arial Unicode MS" panose="020B0604020202020204" pitchFamily="34" charset="-128"/>
                        </a:rPr>
                        <a:t>programme</a:t>
                      </a:r>
                      <a:endParaRPr lang="en-US" sz="1000" b="1" i="0" u="none" strike="noStrike" dirty="0">
                        <a:solidFill>
                          <a:srgbClr val="000000"/>
                        </a:solidFill>
                        <a:effectLst/>
                        <a:latin typeface="Arial Unicode MS" panose="020B0604020202020204" pitchFamily="34" charset="-128"/>
                        <a:ea typeface="Arial Unicode MS" panose="020B0604020202020204" pitchFamily="34" charset="-128"/>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US" sz="1000" b="1" i="0" u="none" strike="noStrike" dirty="0">
                          <a:solidFill>
                            <a:schemeClr val="tx1"/>
                          </a:solidFill>
                          <a:effectLst/>
                          <a:latin typeface="Arial Unicode MS" panose="020B0604020202020204" pitchFamily="34" charset="-128"/>
                          <a:ea typeface="Arial Unicode MS" panose="020B0604020202020204" pitchFamily="34" charset="-128"/>
                        </a:rPr>
                        <a:t>320,557,786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59632755"/>
                  </a:ext>
                </a:extLst>
              </a:tr>
              <a:tr h="260849">
                <a:tc>
                  <a:txBody>
                    <a:bodyPr/>
                    <a:lstStyle/>
                    <a:p>
                      <a:pPr algn="l" rtl="0" fontAlgn="t"/>
                      <a:r>
                        <a:rPr lang="en-US" sz="1000" b="1" i="0" u="none" strike="noStrike" dirty="0">
                          <a:solidFill>
                            <a:srgbClr val="000000"/>
                          </a:solidFill>
                          <a:effectLst/>
                          <a:latin typeface="Arial Unicode MS" panose="020B0604020202020204" pitchFamily="34" charset="-128"/>
                          <a:ea typeface="Arial Unicode MS" panose="020B0604020202020204" pitchFamily="34" charset="-128"/>
                        </a:rPr>
                        <a:t>Administrative cost</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US" sz="1000" b="1" i="0" u="none" strike="noStrike" dirty="0">
                          <a:solidFill>
                            <a:schemeClr val="tx1"/>
                          </a:solidFill>
                          <a:effectLst/>
                          <a:latin typeface="Arial Unicode MS" panose="020B0604020202020204" pitchFamily="34" charset="-128"/>
                          <a:ea typeface="Arial Unicode MS" panose="020B0604020202020204" pitchFamily="34" charset="-128"/>
                        </a:rPr>
                        <a:t>    52,906,571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5812657"/>
                  </a:ext>
                </a:extLst>
              </a:tr>
              <a:tr h="374219">
                <a:tc>
                  <a:txBody>
                    <a:bodyPr/>
                    <a:lstStyle/>
                    <a:p>
                      <a:pPr algn="l" rtl="0" fontAlgn="t"/>
                      <a:r>
                        <a:rPr lang="en-US" sz="1000" b="1" i="0" u="none" strike="noStrike" dirty="0">
                          <a:solidFill>
                            <a:srgbClr val="000000"/>
                          </a:solidFill>
                          <a:effectLst/>
                          <a:latin typeface="Arial Unicode MS" panose="020B0604020202020204" pitchFamily="34" charset="-128"/>
                          <a:ea typeface="Arial Unicode MS" panose="020B0604020202020204" pitchFamily="34" charset="-128"/>
                        </a:rPr>
                        <a:t>Total Budget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US" sz="1000" b="1" i="0" u="none" strike="noStrike" dirty="0">
                          <a:solidFill>
                            <a:schemeClr val="tx1"/>
                          </a:solidFill>
                          <a:effectLst/>
                          <a:latin typeface="Arial Unicode MS" panose="020B0604020202020204" pitchFamily="34" charset="-128"/>
                          <a:ea typeface="Arial Unicode MS" panose="020B0604020202020204" pitchFamily="34" charset="-128"/>
                        </a:rPr>
                        <a:t>   373,464,357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60344654"/>
                  </a:ext>
                </a:extLst>
              </a:tr>
            </a:tbl>
          </a:graphicData>
        </a:graphic>
      </p:graphicFrame>
    </p:spTree>
    <p:extLst>
      <p:ext uri="{BB962C8B-B14F-4D97-AF65-F5344CB8AC3E}">
        <p14:creationId xmlns:p14="http://schemas.microsoft.com/office/powerpoint/2010/main" val="12729905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4F919-4412-2861-D9FB-1FC0DA21CA32}"/>
              </a:ext>
            </a:extLst>
          </p:cNvPr>
          <p:cNvSpPr>
            <a:spLocks noGrp="1"/>
          </p:cNvSpPr>
          <p:nvPr>
            <p:ph type="title"/>
          </p:nvPr>
        </p:nvSpPr>
        <p:spPr/>
        <p:txBody>
          <a:bodyPr>
            <a:normAutofit/>
          </a:bodyPr>
          <a:lstStyle/>
          <a:p>
            <a:r>
              <a:rPr lang="en-US" dirty="0"/>
              <a:t>Budget share by component</a:t>
            </a:r>
          </a:p>
        </p:txBody>
      </p:sp>
      <p:graphicFrame>
        <p:nvGraphicFramePr>
          <p:cNvPr id="6" name="Chart 5">
            <a:extLst>
              <a:ext uri="{FF2B5EF4-FFF2-40B4-BE49-F238E27FC236}">
                <a16:creationId xmlns:a16="http://schemas.microsoft.com/office/drawing/2014/main" id="{00000000-0008-0000-0300-000002000000}"/>
              </a:ext>
            </a:extLst>
          </p:cNvPr>
          <p:cNvGraphicFramePr>
            <a:graphicFrameLocks/>
          </p:cNvGraphicFramePr>
          <p:nvPr>
            <p:extLst>
              <p:ext uri="{D42A27DB-BD31-4B8C-83A1-F6EECF244321}">
                <p14:modId xmlns:p14="http://schemas.microsoft.com/office/powerpoint/2010/main" val="1667394354"/>
              </p:ext>
            </p:extLst>
          </p:nvPr>
        </p:nvGraphicFramePr>
        <p:xfrm>
          <a:off x="762000" y="1671796"/>
          <a:ext cx="7924800" cy="4500404"/>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2">
            <a:extLst>
              <a:ext uri="{FF2B5EF4-FFF2-40B4-BE49-F238E27FC236}">
                <a16:creationId xmlns:a16="http://schemas.microsoft.com/office/drawing/2014/main" id="{4891D718-903E-ADEF-8897-AD7960335097}"/>
              </a:ext>
            </a:extLst>
          </p:cNvPr>
          <p:cNvPicPr>
            <a:picLocks noChangeAspect="1"/>
          </p:cNvPicPr>
          <p:nvPr/>
        </p:nvPicPr>
        <p:blipFill>
          <a:blip r:embed="rId3"/>
          <a:stretch>
            <a:fillRect/>
          </a:stretch>
        </p:blipFill>
        <p:spPr>
          <a:xfrm>
            <a:off x="914401" y="1651649"/>
            <a:ext cx="7451540" cy="3758551"/>
          </a:xfrm>
          <a:prstGeom prst="rect">
            <a:avLst/>
          </a:prstGeom>
        </p:spPr>
      </p:pic>
    </p:spTree>
    <p:extLst>
      <p:ext uri="{BB962C8B-B14F-4D97-AF65-F5344CB8AC3E}">
        <p14:creationId xmlns:p14="http://schemas.microsoft.com/office/powerpoint/2010/main" val="31439231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648AC-5EA9-55D2-5489-64C7378F3182}"/>
              </a:ext>
            </a:extLst>
          </p:cNvPr>
          <p:cNvSpPr>
            <a:spLocks noGrp="1"/>
          </p:cNvSpPr>
          <p:nvPr>
            <p:ph type="title"/>
          </p:nvPr>
        </p:nvSpPr>
        <p:spPr/>
        <p:txBody>
          <a:bodyPr>
            <a:normAutofit/>
          </a:bodyPr>
          <a:lstStyle/>
          <a:p>
            <a:r>
              <a:rPr lang="en-GB" altLang="en-US" sz="3200" dirty="0"/>
              <a:t>Fund Source Vs amount of Fund in ETB (2026)</a:t>
            </a:r>
            <a:br>
              <a:rPr lang="en-GB" altLang="en-US" sz="3200" dirty="0"/>
            </a:br>
            <a:endParaRPr lang="en-US" sz="3200" dirty="0"/>
          </a:p>
        </p:txBody>
      </p:sp>
      <p:graphicFrame>
        <p:nvGraphicFramePr>
          <p:cNvPr id="7" name="Content Placeholder 6">
            <a:extLst>
              <a:ext uri="{FF2B5EF4-FFF2-40B4-BE49-F238E27FC236}">
                <a16:creationId xmlns:a16="http://schemas.microsoft.com/office/drawing/2014/main" id="{00000000-0008-0000-0200-000003000000}"/>
              </a:ext>
            </a:extLst>
          </p:cNvPr>
          <p:cNvGraphicFramePr>
            <a:graphicFrameLocks noGrp="1"/>
          </p:cNvGraphicFramePr>
          <p:nvPr>
            <p:ph idx="1"/>
            <p:extLst>
              <p:ext uri="{D42A27DB-BD31-4B8C-83A1-F6EECF244321}">
                <p14:modId xmlns:p14="http://schemas.microsoft.com/office/powerpoint/2010/main" val="3772501158"/>
              </p:ext>
            </p:extLst>
          </p:nvPr>
        </p:nvGraphicFramePr>
        <p:xfrm>
          <a:off x="457200" y="1774825"/>
          <a:ext cx="8305800" cy="43973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68793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normAutofit/>
          </a:bodyPr>
          <a:lstStyle/>
          <a:p>
            <a:r>
              <a:rPr lang="en-US" sz="4000" dirty="0">
                <a:solidFill>
                  <a:schemeClr val="bg1"/>
                </a:solidFill>
              </a:rPr>
              <a:t>The plan is prepared on the basis of :</a:t>
            </a:r>
          </a:p>
        </p:txBody>
      </p:sp>
      <p:sp>
        <p:nvSpPr>
          <p:cNvPr id="3" name="Content Placeholder 2"/>
          <p:cNvSpPr>
            <a:spLocks noGrp="1"/>
          </p:cNvSpPr>
          <p:nvPr>
            <p:ph idx="1"/>
          </p:nvPr>
        </p:nvSpPr>
        <p:spPr/>
        <p:txBody>
          <a:bodyPr>
            <a:normAutofit/>
          </a:bodyPr>
          <a:lstStyle/>
          <a:p>
            <a:pPr>
              <a:buBlip>
                <a:blip r:embed="rId2"/>
              </a:buBlip>
            </a:pPr>
            <a:r>
              <a:rPr lang="en-US" sz="2800" dirty="0"/>
              <a:t>Organizational key thematic areas of engagement</a:t>
            </a:r>
          </a:p>
          <a:p>
            <a:pPr>
              <a:buBlip>
                <a:blip r:embed="rId2"/>
              </a:buBlip>
            </a:pPr>
            <a:r>
              <a:rPr lang="en-US" sz="2800" dirty="0"/>
              <a:t>Prevailing policies and development strategies</a:t>
            </a:r>
          </a:p>
          <a:p>
            <a:pPr>
              <a:buBlip>
                <a:blip r:embed="rId2"/>
              </a:buBlip>
            </a:pPr>
            <a:r>
              <a:rPr lang="en-US" sz="2800" dirty="0"/>
              <a:t>Regulations pertaining to the operations of  CSOs</a:t>
            </a:r>
          </a:p>
          <a:p>
            <a:pPr>
              <a:buBlip>
                <a:blip r:embed="rId2"/>
              </a:buBlip>
            </a:pPr>
            <a:r>
              <a:rPr lang="en-US" sz="2800" dirty="0"/>
              <a:t>Existing agreements with donors and government</a:t>
            </a:r>
          </a:p>
          <a:p>
            <a:pPr>
              <a:buBlip>
                <a:blip r:embed="rId2"/>
              </a:buBlip>
            </a:pPr>
            <a:r>
              <a:rPr lang="en-US" sz="2800" dirty="0"/>
              <a:t>On-going activities carried over from the previous year</a:t>
            </a:r>
          </a:p>
          <a:p>
            <a:pPr>
              <a:buBlip>
                <a:blip r:embed="rId2"/>
              </a:buBlip>
            </a:pPr>
            <a:r>
              <a:rPr lang="en-US" sz="2800" dirty="0"/>
              <a:t>Dynamic context , challenges, needs and opportunities of the project area, and the funding environment</a:t>
            </a:r>
          </a:p>
          <a:p>
            <a:pPr>
              <a:buBlip>
                <a:blip r:embed="rId2"/>
              </a:buBlip>
            </a:pPr>
            <a:r>
              <a:rPr lang="en-US" sz="2800" dirty="0"/>
              <a:t>Implementation capacity</a:t>
            </a:r>
          </a:p>
          <a:p>
            <a:pPr>
              <a:buBlip>
                <a:blip r:embed="rId2"/>
              </a:buBlip>
            </a:pPr>
            <a:endParaRPr lang="en-US" dirty="0"/>
          </a:p>
          <a:p>
            <a:pPr>
              <a:buNone/>
            </a:pP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692FA8-154C-6194-4A67-87939657F968}"/>
              </a:ext>
            </a:extLst>
          </p:cNvPr>
          <p:cNvSpPr>
            <a:spLocks noGrp="1"/>
          </p:cNvSpPr>
          <p:nvPr>
            <p:ph idx="1"/>
          </p:nvPr>
        </p:nvSpPr>
        <p:spPr/>
        <p:txBody>
          <a:bodyPr/>
          <a:lstStyle/>
          <a:p>
            <a:pPr marL="118872" indent="0">
              <a:buNone/>
            </a:pPr>
            <a:endParaRPr lang="en-US" dirty="0"/>
          </a:p>
          <a:p>
            <a:pPr marL="118872" indent="0">
              <a:buNone/>
            </a:pPr>
            <a:endParaRPr lang="en-US" dirty="0"/>
          </a:p>
          <a:p>
            <a:pPr marL="118872" indent="0">
              <a:buNone/>
            </a:pPr>
            <a:endParaRPr lang="en-US" dirty="0"/>
          </a:p>
          <a:p>
            <a:pPr marL="118872" indent="0">
              <a:buNone/>
            </a:pPr>
            <a:r>
              <a:rPr lang="en-US" dirty="0"/>
              <a:t>                          </a:t>
            </a:r>
            <a:r>
              <a:rPr lang="en-US" sz="5400" b="1" dirty="0"/>
              <a:t>Thank You</a:t>
            </a:r>
            <a:endParaRPr lang="en-US" b="1" dirty="0"/>
          </a:p>
        </p:txBody>
      </p:sp>
    </p:spTree>
    <p:extLst>
      <p:ext uri="{BB962C8B-B14F-4D97-AF65-F5344CB8AC3E}">
        <p14:creationId xmlns:p14="http://schemas.microsoft.com/office/powerpoint/2010/main" val="3089490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4"/>
          </a:lnRef>
          <a:fillRef idx="3">
            <a:schemeClr val="accent4"/>
          </a:fillRef>
          <a:effectRef idx="2">
            <a:schemeClr val="accent4"/>
          </a:effectRef>
          <a:fontRef idx="minor">
            <a:schemeClr val="lt1"/>
          </a:fontRef>
        </p:style>
        <p:txBody>
          <a:bodyPr/>
          <a:lstStyle/>
          <a:p>
            <a:r>
              <a:rPr lang="en-US" dirty="0">
                <a:solidFill>
                  <a:schemeClr val="bg1"/>
                </a:solidFill>
              </a:rPr>
              <a:t>Operational context</a:t>
            </a:r>
          </a:p>
        </p:txBody>
      </p:sp>
      <p:sp>
        <p:nvSpPr>
          <p:cNvPr id="3" name="Content Placeholder 2"/>
          <p:cNvSpPr>
            <a:spLocks noGrp="1"/>
          </p:cNvSpPr>
          <p:nvPr>
            <p:ph idx="1"/>
          </p:nvPr>
        </p:nvSpPr>
        <p:spPr/>
        <p:txBody>
          <a:bodyPr>
            <a:normAutofit fontScale="92500" lnSpcReduction="10000"/>
          </a:bodyPr>
          <a:lstStyle/>
          <a:p>
            <a:pPr>
              <a:buBlip>
                <a:blip r:embed="rId2"/>
              </a:buBlip>
            </a:pPr>
            <a:r>
              <a:rPr lang="en-US" sz="2800" dirty="0"/>
              <a:t>Planned activities are implemented in  19 woredas found in the Bale (2), East Bale (4), Borana(5), East Borana (4), Ari (3), South Omo (1), zones.</a:t>
            </a:r>
          </a:p>
          <a:p>
            <a:pPr>
              <a:buBlip>
                <a:blip r:embed="rId2"/>
              </a:buBlip>
            </a:pPr>
            <a:r>
              <a:rPr lang="en-US" sz="2800" dirty="0"/>
              <a:t>Predominantly pastoral and agro-pastoral communities</a:t>
            </a:r>
          </a:p>
          <a:p>
            <a:pPr>
              <a:buBlip>
                <a:blip r:embed="rId2"/>
              </a:buBlip>
            </a:pPr>
            <a:r>
              <a:rPr lang="en-US" sz="2800" dirty="0"/>
              <a:t>Vulnerable communities that subsist in fragile environments that are disaster-prone</a:t>
            </a:r>
          </a:p>
          <a:p>
            <a:pPr>
              <a:buBlip>
                <a:blip r:embed="rId2"/>
              </a:buBlip>
            </a:pPr>
            <a:r>
              <a:rPr lang="en-US" sz="2800" dirty="0"/>
              <a:t>Steady recovery from the crisis of the last few years </a:t>
            </a:r>
          </a:p>
          <a:p>
            <a:pPr>
              <a:buBlip>
                <a:blip r:embed="rId2"/>
              </a:buBlip>
            </a:pPr>
            <a:r>
              <a:rPr lang="en-US" sz="2800" dirty="0"/>
              <a:t>Fragile stability</a:t>
            </a:r>
          </a:p>
          <a:p>
            <a:pPr>
              <a:buBlip>
                <a:blip r:embed="rId2"/>
              </a:buBlip>
            </a:pPr>
            <a:r>
              <a:rPr lang="en-US" sz="2800" dirty="0"/>
              <a:t>Market instability</a:t>
            </a:r>
          </a:p>
          <a:p>
            <a:pPr>
              <a:buBlip>
                <a:blip r:embed="rId2"/>
              </a:buBlip>
            </a:pPr>
            <a:r>
              <a:rPr lang="en-US" sz="2800" dirty="0"/>
              <a:t>Potential and opportunities for development</a:t>
            </a:r>
          </a:p>
          <a:p>
            <a:pPr>
              <a:buBlip>
                <a:blip r:embed="rId2"/>
              </a:buBlip>
            </a:pPr>
            <a:r>
              <a:rPr lang="en-US" sz="2800" dirty="0"/>
              <a:t>Limited capacity of stakeholders at the grassroots level</a:t>
            </a:r>
          </a:p>
          <a:p>
            <a:pPr>
              <a:buBlip>
                <a:blip r:embed="rId2"/>
              </a:buBlip>
            </a:pPr>
            <a:r>
              <a:rPr lang="en-US" sz="2800" dirty="0"/>
              <a:t>Dynamically evolving context</a:t>
            </a:r>
          </a:p>
          <a:p>
            <a:pPr>
              <a:buNone/>
            </a:pPr>
            <a:endParaRPr lang="en-US"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600200"/>
            <a:ext cx="8305800" cy="4778009"/>
          </a:xfrm>
        </p:spPr>
        <p:txBody>
          <a:bodyPr>
            <a:normAutofit fontScale="62500" lnSpcReduction="20000"/>
          </a:bodyPr>
          <a:lstStyle/>
          <a:p>
            <a:pPr algn="just"/>
            <a:r>
              <a:rPr lang="en-GB" b="1" dirty="0"/>
              <a:t>Vision</a:t>
            </a:r>
            <a:endParaRPr lang="en-US" dirty="0"/>
          </a:p>
          <a:p>
            <a:pPr marL="0" marR="0">
              <a:lnSpc>
                <a:spcPct val="115000"/>
              </a:lnSpc>
              <a:spcAft>
                <a:spcPts val="800"/>
              </a:spcAft>
              <a:buNone/>
            </a:pPr>
            <a:r>
              <a:rPr lang="en-GB" dirty="0"/>
              <a:t>      </a:t>
            </a: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AFD envisions empowered, resilient, and thriving Ethiopian citizens leading a dignified life in an enabling and sustainable environment.</a:t>
            </a:r>
          </a:p>
          <a:p>
            <a:pPr algn="just">
              <a:buNone/>
            </a:pPr>
            <a:endParaRPr lang="en-US" dirty="0"/>
          </a:p>
          <a:p>
            <a:pPr algn="just"/>
            <a:r>
              <a:rPr lang="en-GB" b="1" dirty="0"/>
              <a:t>Mission </a:t>
            </a:r>
            <a:endParaRPr lang="en-US" dirty="0"/>
          </a:p>
          <a:p>
            <a:pPr marL="0" marR="0">
              <a:lnSpc>
                <a:spcPct val="115000"/>
              </a:lnSpc>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At AFD, we are a dynamic organization dedicated to the empowerment of pastoralists, </a:t>
            </a:r>
            <a:r>
              <a:rPr lang="en-US" sz="3200" kern="100" dirty="0" err="1">
                <a:effectLst/>
                <a:latin typeface="Calibri" panose="020F0502020204030204" pitchFamily="34" charset="0"/>
                <a:ea typeface="Calibri" panose="020F0502020204030204" pitchFamily="34" charset="0"/>
                <a:cs typeface="Times New Roman" panose="02020603050405020304" pitchFamily="18" charset="0"/>
              </a:rPr>
              <a:t>agro</a:t>
            </a: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-pastoralists, and other vulnerable communities across rural and semi-urban Ethiopia. Through strong partnerships with local communities and development actors, we enhance self-development initiatives by implementing principled humanitarian actions and integrated programs that foster climate-resilient livelihoods, WASH &amp; other basic services, and citizen responsive governance. In these initiatives, we integrate such imperatives as gender equality, climate action, youth empowerment, capacity development, and continuous learning, ensuring that every individual has the opportunity to thrive in an inclusive and equitable environment. </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solidFill>
                  <a:schemeClr val="bg1"/>
                </a:solidFill>
              </a:rPr>
              <a:t>Community problems addressed by AFD</a:t>
            </a:r>
          </a:p>
        </p:txBody>
      </p:sp>
      <p:sp>
        <p:nvSpPr>
          <p:cNvPr id="4" name="Content Placeholder 2"/>
          <p:cNvSpPr>
            <a:spLocks noGrp="1"/>
          </p:cNvSpPr>
          <p:nvPr>
            <p:ph idx="1"/>
          </p:nvPr>
        </p:nvSpPr>
        <p:spPr>
          <a:xfrm>
            <a:off x="457200" y="2133600"/>
            <a:ext cx="8229600" cy="4038600"/>
          </a:xfrm>
        </p:spPr>
        <p:txBody>
          <a:bodyPr>
            <a:normAutofit fontScale="85000" lnSpcReduction="20000"/>
          </a:bodyPr>
          <a:lstStyle/>
          <a:p>
            <a:pPr lvl="0"/>
            <a:r>
              <a:rPr lang="en-US" dirty="0"/>
              <a:t>Climate variability resulting in recurrent drought, flood, emerging diseases….</a:t>
            </a:r>
          </a:p>
          <a:p>
            <a:pPr lvl="0"/>
            <a:r>
              <a:rPr lang="en-US" dirty="0"/>
              <a:t>Natural resource depletion and degradation, and resource alienation</a:t>
            </a:r>
          </a:p>
          <a:p>
            <a:pPr lvl="0"/>
            <a:r>
              <a:rPr lang="en-US" dirty="0"/>
              <a:t>Insecure livelihoods</a:t>
            </a:r>
          </a:p>
          <a:p>
            <a:pPr lvl="0"/>
            <a:r>
              <a:rPr lang="en-US" dirty="0"/>
              <a:t>Inadequate access to, and use of quality basic services</a:t>
            </a:r>
          </a:p>
          <a:p>
            <a:pPr lvl="0"/>
            <a:r>
              <a:rPr lang="en-US" dirty="0"/>
              <a:t>Limited space for civic engagement for good governance</a:t>
            </a:r>
          </a:p>
          <a:p>
            <a:pPr lvl="0"/>
            <a:r>
              <a:rPr lang="en-US" dirty="0"/>
              <a:t>Conflict and violence</a:t>
            </a:r>
          </a:p>
          <a:p>
            <a:pPr lvl="0"/>
            <a:r>
              <a:rPr lang="en-US" dirty="0"/>
              <a:t>Challenges of inclusion (gender, minorities, youth, disability…)</a:t>
            </a:r>
          </a:p>
          <a:p>
            <a:pPr>
              <a:lnSpc>
                <a:spcPct val="150000"/>
              </a:lnSpc>
            </a:pPr>
            <a:endParaRPr lang="en-US" dirty="0"/>
          </a:p>
        </p:txBody>
      </p:sp>
    </p:spTree>
    <p:extLst>
      <p:ext uri="{BB962C8B-B14F-4D97-AF65-F5344CB8AC3E}">
        <p14:creationId xmlns:p14="http://schemas.microsoft.com/office/powerpoint/2010/main" val="2278387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Key areas of thematic engagement</a:t>
            </a:r>
          </a:p>
        </p:txBody>
      </p:sp>
      <p:sp>
        <p:nvSpPr>
          <p:cNvPr id="3" name="Content Placeholder 2"/>
          <p:cNvSpPr>
            <a:spLocks noGrp="1"/>
          </p:cNvSpPr>
          <p:nvPr>
            <p:ph idx="1"/>
          </p:nvPr>
        </p:nvSpPr>
        <p:spPr/>
        <p:txBody>
          <a:bodyPr/>
          <a:lstStyle/>
          <a:p>
            <a:r>
              <a:rPr lang="en-US" sz="3200" b="1" dirty="0">
                <a:effectLst/>
                <a:latin typeface="Calibri" panose="020F0502020204030204" pitchFamily="34" charset="0"/>
                <a:ea typeface="Calibri" panose="020F0502020204030204" pitchFamily="34" charset="0"/>
                <a:cs typeface="Times New Roman" panose="02020603050405020304" pitchFamily="18" charset="0"/>
              </a:rPr>
              <a:t>Climate-resilient livelihoods</a:t>
            </a:r>
            <a:r>
              <a:rPr lang="en-US" sz="3200" dirty="0">
                <a:effectLst/>
                <a:latin typeface="Calibri" panose="020F0502020204030204" pitchFamily="34" charset="0"/>
                <a:ea typeface="Calibri" panose="020F0502020204030204" pitchFamily="34" charset="0"/>
                <a:cs typeface="Times New Roman" panose="02020603050405020304" pitchFamily="18" charset="0"/>
              </a:rPr>
              <a:t> </a:t>
            </a:r>
          </a:p>
          <a:p>
            <a:r>
              <a:rPr lang="en-US" sz="3200" b="1" dirty="0">
                <a:effectLst/>
                <a:latin typeface="Calibri" panose="020F0502020204030204" pitchFamily="34" charset="0"/>
                <a:ea typeface="Calibri" panose="020F0502020204030204" pitchFamily="34" charset="0"/>
                <a:cs typeface="Times New Roman" panose="02020603050405020304" pitchFamily="18" charset="0"/>
              </a:rPr>
              <a:t>WASH &amp; other basic services</a:t>
            </a:r>
          </a:p>
          <a:p>
            <a:r>
              <a:rPr lang="en-US" sz="3200" b="1" dirty="0">
                <a:effectLst/>
                <a:latin typeface="Calibri" panose="020F0502020204030204" pitchFamily="34" charset="0"/>
                <a:ea typeface="Calibri" panose="020F0502020204030204" pitchFamily="34" charset="0"/>
                <a:cs typeface="Times New Roman" panose="02020603050405020304" pitchFamily="18" charset="0"/>
              </a:rPr>
              <a:t>Humanitarian response</a:t>
            </a:r>
          </a:p>
          <a:p>
            <a:r>
              <a:rPr lang="en-US" sz="3200" b="1" dirty="0">
                <a:effectLst/>
                <a:latin typeface="Calibri" panose="020F0502020204030204" pitchFamily="34" charset="0"/>
                <a:ea typeface="Calibri" panose="020F0502020204030204" pitchFamily="34" charset="0"/>
                <a:cs typeface="Times New Roman" panose="02020603050405020304" pitchFamily="18" charset="0"/>
              </a:rPr>
              <a:t>Citizen responsive governance</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 interventions</a:t>
            </a:r>
          </a:p>
        </p:txBody>
      </p:sp>
      <p:sp>
        <p:nvSpPr>
          <p:cNvPr id="3" name="Content Placeholder 2"/>
          <p:cNvSpPr>
            <a:spLocks noGrp="1"/>
          </p:cNvSpPr>
          <p:nvPr>
            <p:ph idx="1"/>
          </p:nvPr>
        </p:nvSpPr>
        <p:spPr/>
        <p:txBody>
          <a:bodyPr>
            <a:normAutofit fontScale="62500" lnSpcReduction="20000"/>
          </a:bodyPr>
          <a:lstStyle/>
          <a:p>
            <a:pPr lvl="0"/>
            <a:endParaRPr lang="en-US" dirty="0"/>
          </a:p>
          <a:p>
            <a:pPr lvl="0"/>
            <a:r>
              <a:rPr lang="en-US" dirty="0"/>
              <a:t>Climate smart agriculture</a:t>
            </a:r>
          </a:p>
          <a:p>
            <a:pPr lvl="0"/>
            <a:r>
              <a:rPr lang="en-US" dirty="0"/>
              <a:t>Livestock productivity enhancement initiatives</a:t>
            </a:r>
          </a:p>
          <a:p>
            <a:pPr lvl="0"/>
            <a:r>
              <a:rPr lang="en-US" dirty="0"/>
              <a:t>Nutrition and health initiatives</a:t>
            </a:r>
          </a:p>
          <a:p>
            <a:pPr lvl="0"/>
            <a:r>
              <a:rPr lang="en-US" dirty="0"/>
              <a:t>Promotion of WASH and other basic services</a:t>
            </a:r>
          </a:p>
          <a:p>
            <a:pPr lvl="0"/>
            <a:r>
              <a:rPr lang="en-US" dirty="0"/>
              <a:t>Rangeland/watershed management</a:t>
            </a:r>
          </a:p>
          <a:p>
            <a:pPr lvl="0"/>
            <a:r>
              <a:rPr lang="en-US" dirty="0"/>
              <a:t>Biodiversity conservation and ecosystem restoration</a:t>
            </a:r>
          </a:p>
          <a:p>
            <a:pPr lvl="0"/>
            <a:r>
              <a:rPr lang="en-US" dirty="0"/>
              <a:t>Promote opportunities for income diversification and growth</a:t>
            </a:r>
          </a:p>
          <a:p>
            <a:pPr lvl="0"/>
            <a:r>
              <a:rPr lang="en-US" dirty="0"/>
              <a:t>Infrastructural development</a:t>
            </a:r>
          </a:p>
          <a:p>
            <a:pPr lvl="0"/>
            <a:r>
              <a:rPr lang="en-US" dirty="0"/>
              <a:t>Adaptation and mitigation measures</a:t>
            </a:r>
          </a:p>
          <a:p>
            <a:pPr lvl="0"/>
            <a:r>
              <a:rPr lang="en-US" dirty="0"/>
              <a:t>Social protection and humanitarian interventions</a:t>
            </a:r>
          </a:p>
          <a:p>
            <a:pPr lvl="0"/>
            <a:r>
              <a:rPr lang="en-US" dirty="0"/>
              <a:t>Community and institutional capacity development</a:t>
            </a:r>
          </a:p>
          <a:p>
            <a:pPr lvl="0"/>
            <a:r>
              <a:rPr lang="en-US" dirty="0"/>
              <a:t>Peace building and conflict transformation</a:t>
            </a:r>
          </a:p>
          <a:p>
            <a:pPr lvl="0"/>
            <a:r>
              <a:rPr lang="en-US" dirty="0"/>
              <a:t>Social accountability and related good governance initiatives</a:t>
            </a:r>
          </a:p>
          <a:p>
            <a:r>
              <a:rPr lang="en-US" dirty="0"/>
              <a:t>Promotion of the rights of minorities, women, and other vulnerable people</a:t>
            </a:r>
          </a:p>
          <a:p>
            <a:r>
              <a:rPr lang="en-US" dirty="0"/>
              <a:t>Etc.</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Expected outputs</a:t>
            </a:r>
          </a:p>
        </p:txBody>
      </p:sp>
      <p:sp>
        <p:nvSpPr>
          <p:cNvPr id="3" name="Content Placeholder 2"/>
          <p:cNvSpPr>
            <a:spLocks noGrp="1"/>
          </p:cNvSpPr>
          <p:nvPr>
            <p:ph idx="1"/>
          </p:nvPr>
        </p:nvSpPr>
        <p:spPr/>
        <p:txBody>
          <a:bodyPr>
            <a:normAutofit fontScale="92500" lnSpcReduction="20000"/>
          </a:bodyPr>
          <a:lstStyle/>
          <a:p>
            <a:pPr lvl="0"/>
            <a:r>
              <a:rPr lang="en-US" dirty="0"/>
              <a:t>Climate adaptive/resilient communities</a:t>
            </a:r>
          </a:p>
          <a:p>
            <a:pPr lvl="0"/>
            <a:r>
              <a:rPr lang="en-US" dirty="0"/>
              <a:t>Accessible, inclusive and quality basic service facilities</a:t>
            </a:r>
          </a:p>
          <a:p>
            <a:pPr lvl="0"/>
            <a:r>
              <a:rPr lang="en-US" dirty="0"/>
              <a:t>Improved management and governance of natural resources</a:t>
            </a:r>
          </a:p>
          <a:p>
            <a:pPr lvl="0"/>
            <a:r>
              <a:rPr lang="en-US" dirty="0"/>
              <a:t>Opportunities and capacities for income generation and diversification </a:t>
            </a:r>
          </a:p>
          <a:p>
            <a:pPr lvl="0"/>
            <a:r>
              <a:rPr lang="en-US" dirty="0"/>
              <a:t>Disaster preparedness and response initiatives</a:t>
            </a:r>
          </a:p>
          <a:p>
            <a:pPr lvl="0"/>
            <a:r>
              <a:rPr lang="en-US" dirty="0"/>
              <a:t>Aware communities with claim making capabilities, and involvement in local governance processes</a:t>
            </a:r>
          </a:p>
          <a:p>
            <a:r>
              <a:rPr lang="en-US" dirty="0"/>
              <a:t>Expanded opportunities for women and youth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Intermediate change objectives</a:t>
            </a:r>
          </a:p>
        </p:txBody>
      </p:sp>
      <p:sp>
        <p:nvSpPr>
          <p:cNvPr id="3" name="Content Placeholder 2"/>
          <p:cNvSpPr>
            <a:spLocks noGrp="1"/>
          </p:cNvSpPr>
          <p:nvPr>
            <p:ph idx="1"/>
          </p:nvPr>
        </p:nvSpPr>
        <p:spPr/>
        <p:txBody>
          <a:bodyPr>
            <a:normAutofit fontScale="92500" lnSpcReduction="20000"/>
          </a:bodyPr>
          <a:lstStyle/>
          <a:p>
            <a:pPr lvl="0"/>
            <a:r>
              <a:rPr lang="en-US" dirty="0"/>
              <a:t>Realize resilient and sustainable community livelihoods;</a:t>
            </a:r>
          </a:p>
          <a:p>
            <a:pPr lvl="0"/>
            <a:r>
              <a:rPr lang="en-US" dirty="0"/>
              <a:t>Enhance the sustainable utilization of natural resources and their fair governance;</a:t>
            </a:r>
          </a:p>
          <a:p>
            <a:pPr lvl="0"/>
            <a:r>
              <a:rPr lang="en-US" dirty="0"/>
              <a:t>Enhance access to, and use of quality basic social and economic services;</a:t>
            </a:r>
          </a:p>
          <a:p>
            <a:pPr lvl="0"/>
            <a:r>
              <a:rPr lang="en-US" dirty="0"/>
              <a:t>Enhance social protection and disaster risk management;</a:t>
            </a:r>
          </a:p>
          <a:p>
            <a:r>
              <a:rPr lang="en-US" dirty="0"/>
              <a:t>Empower grassroots communities for engagement in processes of transformation, and the realization of accountable governance.</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4514</TotalTime>
  <Words>1003</Words>
  <Application>Microsoft Office PowerPoint</Application>
  <PresentationFormat>On-screen Show (4:3)</PresentationFormat>
  <Paragraphs>166</Paragraphs>
  <Slides>20</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20</vt:i4>
      </vt:variant>
    </vt:vector>
  </HeadingPairs>
  <TitlesOfParts>
    <vt:vector size="30" baseType="lpstr">
      <vt:lpstr>Arial Unicode MS</vt:lpstr>
      <vt:lpstr>Arial</vt:lpstr>
      <vt:lpstr>Arial Narrow</vt:lpstr>
      <vt:lpstr>Calibri</vt:lpstr>
      <vt:lpstr>Corbel</vt:lpstr>
      <vt:lpstr>Times New Roman</vt:lpstr>
      <vt:lpstr>Wingdings</vt:lpstr>
      <vt:lpstr>Wingdings 2</vt:lpstr>
      <vt:lpstr>Wingdings 3</vt:lpstr>
      <vt:lpstr>Module</vt:lpstr>
      <vt:lpstr>ACTION FOR DEVELOPMENT</vt:lpstr>
      <vt:lpstr>The plan is prepared on the basis of :</vt:lpstr>
      <vt:lpstr>Operational context</vt:lpstr>
      <vt:lpstr>PowerPoint Presentation</vt:lpstr>
      <vt:lpstr>Community problems addressed by AFD</vt:lpstr>
      <vt:lpstr>Key areas of thematic engagement</vt:lpstr>
      <vt:lpstr>Change interventions</vt:lpstr>
      <vt:lpstr>Expected outputs</vt:lpstr>
      <vt:lpstr>Intermediate change objectives</vt:lpstr>
      <vt:lpstr>Change objectives</vt:lpstr>
      <vt:lpstr>Desired change</vt:lpstr>
      <vt:lpstr>Required enabling factors</vt:lpstr>
      <vt:lpstr>Projects planned to be implemented in 2026</vt:lpstr>
      <vt:lpstr>Projects contd.</vt:lpstr>
      <vt:lpstr>Projects contd.</vt:lpstr>
      <vt:lpstr>Organizational Development Initiatives</vt:lpstr>
      <vt:lpstr>AFD Budget by Component -2026 </vt:lpstr>
      <vt:lpstr>Budget share by component</vt:lpstr>
      <vt:lpstr>Fund Source Vs amount of Fund in ETB (2026) </vt:lpstr>
      <vt:lpstr>PowerPoint Presentation</vt:lpstr>
    </vt:vector>
  </TitlesOfParts>
  <Company>afd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ACTION FOR DEVELOPMENT</dc:title>
  <dc:creator>tilaye</dc:creator>
  <cp:lastModifiedBy>Kal Kidan</cp:lastModifiedBy>
  <cp:revision>544</cp:revision>
  <cp:lastPrinted>2026-03-26T20:36:32Z</cp:lastPrinted>
  <dcterms:created xsi:type="dcterms:W3CDTF">2009-09-30T03:43:09Z</dcterms:created>
  <dcterms:modified xsi:type="dcterms:W3CDTF">2026-04-28T12:22:12Z</dcterms:modified>
</cp:coreProperties>
</file>